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6">
          <p15:clr>
            <a:srgbClr val="A4A3A4"/>
          </p15:clr>
        </p15:guide>
        <p15:guide id="2" pos="1020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nderlei Fontanelli" initials="VF" lastIdx="0" clrIdx="0">
    <p:extLst>
      <p:ext uri="{19B8F6BF-5375-455C-9EA6-DF929625EA0E}">
        <p15:presenceInfo xmlns:p15="http://schemas.microsoft.com/office/powerpoint/2012/main" userId="4c16a15a54a20ee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598" autoAdjust="0"/>
  </p:normalViewPr>
  <p:slideViewPr>
    <p:cSldViewPr snapToGrid="0">
      <p:cViewPr>
        <p:scale>
          <a:sx n="40" d="100"/>
          <a:sy n="40" d="100"/>
        </p:scale>
        <p:origin x="-533" y="-782"/>
      </p:cViewPr>
      <p:guideLst>
        <p:guide orient="horz" pos="13606"/>
        <p:guide pos="10204"/>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pt-BR"/>
              <a:t>Clique para editar o título mestre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5B3F8C8A-8099-4C5C-9BCB-802BED2DF8F8}" type="datetimeFigureOut">
              <a:rPr lang="pt-BR" smtClean="0"/>
              <a:pPr/>
              <a:t>02/09/2024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8CE6B4D-DB4F-4E62-A53F-635CFAA426C4}" type="slidenum">
              <a:rPr lang="pt-BR" smtClean="0"/>
              <a:pPr/>
              <a:t>‹nº›</a:t>
            </a:fld>
            <a:endParaRPr lang="pt-BR"/>
          </a:p>
        </p:txBody>
      </p:sp>
    </p:spTree>
    <p:extLst>
      <p:ext uri="{BB962C8B-B14F-4D97-AF65-F5344CB8AC3E}">
        <p14:creationId xmlns:p14="http://schemas.microsoft.com/office/powerpoint/2010/main" val="3923643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B3F8C8A-8099-4C5C-9BCB-802BED2DF8F8}" type="datetimeFigureOut">
              <a:rPr lang="pt-BR" smtClean="0"/>
              <a:pPr/>
              <a:t>02/09/2024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8CE6B4D-DB4F-4E62-A53F-635CFAA426C4}" type="slidenum">
              <a:rPr lang="pt-BR" smtClean="0"/>
              <a:pPr/>
              <a:t>‹nº›</a:t>
            </a:fld>
            <a:endParaRPr lang="pt-BR"/>
          </a:p>
        </p:txBody>
      </p:sp>
    </p:spTree>
    <p:extLst>
      <p:ext uri="{BB962C8B-B14F-4D97-AF65-F5344CB8AC3E}">
        <p14:creationId xmlns:p14="http://schemas.microsoft.com/office/powerpoint/2010/main" val="615543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B3F8C8A-8099-4C5C-9BCB-802BED2DF8F8}" type="datetimeFigureOut">
              <a:rPr lang="pt-BR" smtClean="0"/>
              <a:pPr/>
              <a:t>02/09/2024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8CE6B4D-DB4F-4E62-A53F-635CFAA426C4}" type="slidenum">
              <a:rPr lang="pt-BR" smtClean="0"/>
              <a:pPr/>
              <a:t>‹nº›</a:t>
            </a:fld>
            <a:endParaRPr lang="pt-BR"/>
          </a:p>
        </p:txBody>
      </p:sp>
    </p:spTree>
    <p:extLst>
      <p:ext uri="{BB962C8B-B14F-4D97-AF65-F5344CB8AC3E}">
        <p14:creationId xmlns:p14="http://schemas.microsoft.com/office/powerpoint/2010/main" val="1263372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B3F8C8A-8099-4C5C-9BCB-802BED2DF8F8}" type="datetimeFigureOut">
              <a:rPr lang="pt-BR" smtClean="0"/>
              <a:pPr/>
              <a:t>02/09/2024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8CE6B4D-DB4F-4E62-A53F-635CFAA426C4}" type="slidenum">
              <a:rPr lang="pt-BR" smtClean="0"/>
              <a:pPr/>
              <a:t>‹nº›</a:t>
            </a:fld>
            <a:endParaRPr lang="pt-BR"/>
          </a:p>
        </p:txBody>
      </p:sp>
    </p:spTree>
    <p:extLst>
      <p:ext uri="{BB962C8B-B14F-4D97-AF65-F5344CB8AC3E}">
        <p14:creationId xmlns:p14="http://schemas.microsoft.com/office/powerpoint/2010/main" val="2067246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pt-BR"/>
              <a:t>Clique para editar o título mestre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5B3F8C8A-8099-4C5C-9BCB-802BED2DF8F8}" type="datetimeFigureOut">
              <a:rPr lang="pt-BR" smtClean="0"/>
              <a:pPr/>
              <a:t>02/09/2024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8CE6B4D-DB4F-4E62-A53F-635CFAA426C4}" type="slidenum">
              <a:rPr lang="pt-BR" smtClean="0"/>
              <a:pPr/>
              <a:t>‹nº›</a:t>
            </a:fld>
            <a:endParaRPr lang="pt-BR"/>
          </a:p>
        </p:txBody>
      </p:sp>
    </p:spTree>
    <p:extLst>
      <p:ext uri="{BB962C8B-B14F-4D97-AF65-F5344CB8AC3E}">
        <p14:creationId xmlns:p14="http://schemas.microsoft.com/office/powerpoint/2010/main" val="489802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5B3F8C8A-8099-4C5C-9BCB-802BED2DF8F8}" type="datetimeFigureOut">
              <a:rPr lang="pt-BR" smtClean="0"/>
              <a:pPr/>
              <a:t>02/09/2024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8CE6B4D-DB4F-4E62-A53F-635CFAA426C4}" type="slidenum">
              <a:rPr lang="pt-BR" smtClean="0"/>
              <a:pPr/>
              <a:t>‹nº›</a:t>
            </a:fld>
            <a:endParaRPr lang="pt-BR"/>
          </a:p>
        </p:txBody>
      </p:sp>
    </p:spTree>
    <p:extLst>
      <p:ext uri="{BB962C8B-B14F-4D97-AF65-F5344CB8AC3E}">
        <p14:creationId xmlns:p14="http://schemas.microsoft.com/office/powerpoint/2010/main" val="3371967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Editar estilos de texto Mestre</a:t>
            </a:r>
          </a:p>
        </p:txBody>
      </p:sp>
      <p:sp>
        <p:nvSpPr>
          <p:cNvPr id="4" name="Content Placeholder 3"/>
          <p:cNvSpPr>
            <a:spLocks noGrp="1"/>
          </p:cNvSpPr>
          <p:nvPr>
            <p:ph sz="half" idx="2"/>
          </p:nvPr>
        </p:nvSpPr>
        <p:spPr>
          <a:xfrm>
            <a:off x="2231675" y="15780233"/>
            <a:ext cx="13706415" cy="23210346"/>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Editar estilos de texto Mestre</a:t>
            </a:r>
          </a:p>
        </p:txBody>
      </p:sp>
      <p:sp>
        <p:nvSpPr>
          <p:cNvPr id="6" name="Content Placeholder 5"/>
          <p:cNvSpPr>
            <a:spLocks noGrp="1"/>
          </p:cNvSpPr>
          <p:nvPr>
            <p:ph sz="quarter" idx="4"/>
          </p:nvPr>
        </p:nvSpPr>
        <p:spPr>
          <a:xfrm>
            <a:off x="16402142" y="15780233"/>
            <a:ext cx="13773917" cy="23210346"/>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5B3F8C8A-8099-4C5C-9BCB-802BED2DF8F8}" type="datetimeFigureOut">
              <a:rPr lang="pt-BR" smtClean="0"/>
              <a:pPr/>
              <a:t>02/09/2024</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18CE6B4D-DB4F-4E62-A53F-635CFAA426C4}" type="slidenum">
              <a:rPr lang="pt-BR" smtClean="0"/>
              <a:pPr/>
              <a:t>‹nº›</a:t>
            </a:fld>
            <a:endParaRPr lang="pt-BR"/>
          </a:p>
        </p:txBody>
      </p:sp>
    </p:spTree>
    <p:extLst>
      <p:ext uri="{BB962C8B-B14F-4D97-AF65-F5344CB8AC3E}">
        <p14:creationId xmlns:p14="http://schemas.microsoft.com/office/powerpoint/2010/main" val="3157804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5B3F8C8A-8099-4C5C-9BCB-802BED2DF8F8}" type="datetimeFigureOut">
              <a:rPr lang="pt-BR" smtClean="0"/>
              <a:pPr/>
              <a:t>02/09/2024</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18CE6B4D-DB4F-4E62-A53F-635CFAA426C4}" type="slidenum">
              <a:rPr lang="pt-BR" smtClean="0"/>
              <a:pPr/>
              <a:t>‹nº›</a:t>
            </a:fld>
            <a:endParaRPr lang="pt-BR"/>
          </a:p>
        </p:txBody>
      </p:sp>
    </p:spTree>
    <p:extLst>
      <p:ext uri="{BB962C8B-B14F-4D97-AF65-F5344CB8AC3E}">
        <p14:creationId xmlns:p14="http://schemas.microsoft.com/office/powerpoint/2010/main" val="580445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3F8C8A-8099-4C5C-9BCB-802BED2DF8F8}" type="datetimeFigureOut">
              <a:rPr lang="pt-BR" smtClean="0"/>
              <a:pPr/>
              <a:t>02/09/2024</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18CE6B4D-DB4F-4E62-A53F-635CFAA426C4}" type="slidenum">
              <a:rPr lang="pt-BR" smtClean="0"/>
              <a:pPr/>
              <a:t>‹nº›</a:t>
            </a:fld>
            <a:endParaRPr lang="pt-BR"/>
          </a:p>
        </p:txBody>
      </p:sp>
    </p:spTree>
    <p:extLst>
      <p:ext uri="{BB962C8B-B14F-4D97-AF65-F5344CB8AC3E}">
        <p14:creationId xmlns:p14="http://schemas.microsoft.com/office/powerpoint/2010/main" val="2752425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Editar estilos de texto Mestre</a:t>
            </a:r>
          </a:p>
        </p:txBody>
      </p:sp>
      <p:sp>
        <p:nvSpPr>
          <p:cNvPr id="5" name="Date Placeholder 4"/>
          <p:cNvSpPr>
            <a:spLocks noGrp="1"/>
          </p:cNvSpPr>
          <p:nvPr>
            <p:ph type="dt" sz="half" idx="10"/>
          </p:nvPr>
        </p:nvSpPr>
        <p:spPr/>
        <p:txBody>
          <a:bodyPr/>
          <a:lstStyle/>
          <a:p>
            <a:fld id="{5B3F8C8A-8099-4C5C-9BCB-802BED2DF8F8}" type="datetimeFigureOut">
              <a:rPr lang="pt-BR" smtClean="0"/>
              <a:pPr/>
              <a:t>02/09/2024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8CE6B4D-DB4F-4E62-A53F-635CFAA426C4}" type="slidenum">
              <a:rPr lang="pt-BR" smtClean="0"/>
              <a:pPr/>
              <a:t>‹nº›</a:t>
            </a:fld>
            <a:endParaRPr lang="pt-BR"/>
          </a:p>
        </p:txBody>
      </p:sp>
    </p:spTree>
    <p:extLst>
      <p:ext uri="{BB962C8B-B14F-4D97-AF65-F5344CB8AC3E}">
        <p14:creationId xmlns:p14="http://schemas.microsoft.com/office/powerpoint/2010/main" val="3914357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pt-BR"/>
              <a:t>Clique no ícone para adicionar uma imagem</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Editar estilos de texto Mestre</a:t>
            </a:r>
          </a:p>
        </p:txBody>
      </p:sp>
      <p:sp>
        <p:nvSpPr>
          <p:cNvPr id="5" name="Date Placeholder 4"/>
          <p:cNvSpPr>
            <a:spLocks noGrp="1"/>
          </p:cNvSpPr>
          <p:nvPr>
            <p:ph type="dt" sz="half" idx="10"/>
          </p:nvPr>
        </p:nvSpPr>
        <p:spPr/>
        <p:txBody>
          <a:bodyPr/>
          <a:lstStyle/>
          <a:p>
            <a:fld id="{5B3F8C8A-8099-4C5C-9BCB-802BED2DF8F8}" type="datetimeFigureOut">
              <a:rPr lang="pt-BR" smtClean="0"/>
              <a:pPr/>
              <a:t>02/09/2024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8CE6B4D-DB4F-4E62-A53F-635CFAA426C4}" type="slidenum">
              <a:rPr lang="pt-BR" smtClean="0"/>
              <a:pPr/>
              <a:t>‹nº›</a:t>
            </a:fld>
            <a:endParaRPr lang="pt-BR"/>
          </a:p>
        </p:txBody>
      </p:sp>
    </p:spTree>
    <p:extLst>
      <p:ext uri="{BB962C8B-B14F-4D97-AF65-F5344CB8AC3E}">
        <p14:creationId xmlns:p14="http://schemas.microsoft.com/office/powerpoint/2010/main" val="3077563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5B3F8C8A-8099-4C5C-9BCB-802BED2DF8F8}" type="datetimeFigureOut">
              <a:rPr lang="pt-BR" smtClean="0"/>
              <a:pPr/>
              <a:t>02/09/2024</a:t>
            </a:fld>
            <a:endParaRPr lang="pt-BR"/>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18CE6B4D-DB4F-4E62-A53F-635CFAA426C4}" type="slidenum">
              <a:rPr lang="pt-BR" smtClean="0"/>
              <a:pPr/>
              <a:t>‹nº›</a:t>
            </a:fld>
            <a:endParaRPr lang="pt-BR"/>
          </a:p>
        </p:txBody>
      </p:sp>
    </p:spTree>
    <p:extLst>
      <p:ext uri="{BB962C8B-B14F-4D97-AF65-F5344CB8AC3E}">
        <p14:creationId xmlns:p14="http://schemas.microsoft.com/office/powerpoint/2010/main" val="2668158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0517" y="4180759"/>
            <a:ext cx="30870969" cy="1453547"/>
          </a:xfrm>
        </p:spPr>
        <p:txBody>
          <a:bodyPr>
            <a:normAutofit fontScale="90000"/>
          </a:bodyPr>
          <a:lstStyle/>
          <a:p>
            <a:pPr algn="ctr"/>
            <a:br>
              <a:rPr lang="pt-BR" sz="4200" b="1" dirty="0">
                <a:solidFill>
                  <a:schemeClr val="accent6">
                    <a:lumMod val="75000"/>
                  </a:schemeClr>
                </a:solidFill>
                <a:latin typeface="Arial" panose="020B0604020202020204" pitchFamily="34" charset="0"/>
                <a:ea typeface="Tahoma" panose="020B0604030504040204" pitchFamily="34" charset="0"/>
                <a:cs typeface="Arial" panose="020B0604020202020204" pitchFamily="34" charset="0"/>
              </a:rPr>
            </a:br>
            <a:br>
              <a:rPr lang="pt-BR" sz="4200" b="1" dirty="0">
                <a:solidFill>
                  <a:schemeClr val="accent6">
                    <a:lumMod val="75000"/>
                  </a:schemeClr>
                </a:solidFill>
                <a:latin typeface="Arial" panose="020B0604020202020204" pitchFamily="34" charset="0"/>
                <a:ea typeface="Tahoma" panose="020B0604030504040204" pitchFamily="34" charset="0"/>
                <a:cs typeface="Arial" panose="020B0604020202020204" pitchFamily="34" charset="0"/>
              </a:rPr>
            </a:br>
            <a:br>
              <a:rPr lang="pt-BR" sz="4200" b="1" dirty="0">
                <a:solidFill>
                  <a:schemeClr val="accent6">
                    <a:lumMod val="75000"/>
                  </a:schemeClr>
                </a:solidFill>
                <a:latin typeface="Arial" panose="020B0604020202020204" pitchFamily="34" charset="0"/>
                <a:ea typeface="Tahoma" panose="020B0604030504040204" pitchFamily="34" charset="0"/>
                <a:cs typeface="Arial" panose="020B0604020202020204" pitchFamily="34" charset="0"/>
              </a:rPr>
            </a:br>
            <a:r>
              <a:rPr lang="pt-BR" sz="4700" b="1" dirty="0">
                <a:solidFill>
                  <a:srgbClr val="C00000"/>
                </a:solidFill>
                <a:latin typeface="Times New Roman" panose="02020603050405020304" pitchFamily="18" charset="0"/>
                <a:ea typeface="Tahoma" panose="020B0604030504040204" pitchFamily="34" charset="0"/>
                <a:cs typeface="Times New Roman" panose="02020603050405020304" pitchFamily="18" charset="0"/>
              </a:rPr>
              <a:t>EDIÇÃO 2024 – RESUMO SIMPLES</a:t>
            </a:r>
            <a:br>
              <a:rPr lang="pt-BR" sz="4200" b="1" dirty="0">
                <a:solidFill>
                  <a:schemeClr val="accent6">
                    <a:lumMod val="75000"/>
                  </a:schemeClr>
                </a:solidFill>
                <a:latin typeface="Arial" panose="020B0604020202020204" pitchFamily="34" charset="0"/>
                <a:ea typeface="Tahoma" panose="020B0604030504040204" pitchFamily="34" charset="0"/>
                <a:cs typeface="Arial" panose="020B0604020202020204" pitchFamily="34" charset="0"/>
              </a:rPr>
            </a:br>
            <a:r>
              <a:rPr lang="pt-BR" sz="7600" b="1" dirty="0">
                <a:latin typeface="Times New Roman" panose="02020603050405020304" pitchFamily="18" charset="0"/>
                <a:cs typeface="Times New Roman" panose="02020603050405020304" pitchFamily="18" charset="0"/>
              </a:rPr>
              <a:t>TÍTULO: subtítulo se houver </a:t>
            </a:r>
            <a:r>
              <a:rPr lang="pt-BR" sz="4400" b="1" dirty="0">
                <a:latin typeface="Times New Roman" panose="02020603050405020304" pitchFamily="18" charset="0"/>
                <a:cs typeface="Times New Roman" panose="02020603050405020304" pitchFamily="18" charset="0"/>
              </a:rPr>
              <a:t>(LETRA 68, TIMES NEW ROMAN, MAIÚSCULAS, NEGRITO, CENTRALIZADO)</a:t>
            </a:r>
            <a:br>
              <a:rPr lang="pt-BR" sz="4400" b="1" dirty="0">
                <a:solidFill>
                  <a:schemeClr val="accent6">
                    <a:lumMod val="75000"/>
                  </a:schemeClr>
                </a:solidFill>
                <a:latin typeface="Times New Roman" panose="02020603050405020304" pitchFamily="18" charset="0"/>
                <a:ea typeface="Tahoma" panose="020B0604030504040204" pitchFamily="34" charset="0"/>
                <a:cs typeface="Times New Roman" panose="02020603050405020304" pitchFamily="18" charset="0"/>
              </a:rPr>
            </a:br>
            <a:br>
              <a:rPr lang="pt-BR" sz="4200" b="1" dirty="0">
                <a:latin typeface="Times New Roman" panose="02020603050405020304" pitchFamily="18" charset="0"/>
                <a:cs typeface="Times New Roman" panose="02020603050405020304" pitchFamily="18" charset="0"/>
              </a:rPr>
            </a:br>
            <a:br>
              <a:rPr lang="pt-BR" sz="4400" dirty="0">
                <a:latin typeface="Arial" panose="020B0604020202020204" pitchFamily="34" charset="0"/>
                <a:cs typeface="Arial" panose="020B0604020202020204" pitchFamily="34" charset="0"/>
              </a:rPr>
            </a:br>
            <a:endParaRPr lang="pt-BR" sz="4400"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610518" y="11592725"/>
            <a:ext cx="14720207" cy="27629580"/>
          </a:xfrm>
        </p:spPr>
        <p:txBody>
          <a:bodyPr>
            <a:noAutofit/>
          </a:bodyPr>
          <a:lstStyle/>
          <a:p>
            <a:pPr marL="0" indent="0">
              <a:lnSpc>
                <a:spcPct val="100000"/>
              </a:lnSpc>
              <a:spcBef>
                <a:spcPts val="0"/>
              </a:spcBef>
              <a:buNone/>
            </a:pPr>
            <a:r>
              <a:rPr lang="pt-BR" sz="3200" b="1" dirty="0">
                <a:latin typeface="Times New Roman" panose="02020603050405020304" pitchFamily="18" charset="0"/>
                <a:cs typeface="Times New Roman" panose="02020603050405020304" pitchFamily="18" charset="0"/>
              </a:rPr>
              <a:t>1 INTRODUÇÃO</a:t>
            </a: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defTabSz="708025">
              <a:lnSpc>
                <a:spcPct val="100000"/>
              </a:lnSpc>
              <a:spcBef>
                <a:spcPts val="0"/>
              </a:spcBef>
              <a:buNone/>
            </a:pPr>
            <a:r>
              <a:rPr lang="pt-BR" sz="3200" dirty="0">
                <a:latin typeface="Times New Roman" panose="02020603050405020304" pitchFamily="18" charset="0"/>
                <a:cs typeface="Times New Roman" panose="02020603050405020304" pitchFamily="18" charset="0"/>
              </a:rPr>
              <a:t>	Na introdução deve-se constar a delimitação do assunto, o problema de pesquisa, os objetivos, a justificativa (relevância do estudo), e as hipóteses (se houver). </a:t>
            </a:r>
            <a:r>
              <a:rPr lang="pt-BR" altLang="pt-BR" sz="3200" dirty="0">
                <a:latin typeface="Times New Roman" panose="02020603050405020304" pitchFamily="18" charset="0"/>
                <a:cs typeface="Times New Roman" panose="02020603050405020304" pitchFamily="18" charset="0"/>
              </a:rPr>
              <a:t>A área útil máxima do painel para apresentação dos pôsteres será de 0,90 m de largura x 1,20 m de altura, solicitando que seja obedecida rigorosamente essa forma para evitar que o pôster ultrapasse a área individual. O texto é escrito na fonte Times New Roman, tamanho 32. </a:t>
            </a:r>
          </a:p>
          <a:p>
            <a:pPr marL="0" indent="450000" algn="just" defTabSz="708025">
              <a:lnSpc>
                <a:spcPct val="100000"/>
              </a:lnSpc>
              <a:spcBef>
                <a:spcPts val="0"/>
              </a:spcBef>
              <a:buNone/>
            </a:pPr>
            <a:endParaRPr lang="pt-BR" altLang="pt-BR" sz="32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t-BR" sz="3200" b="1" dirty="0">
                <a:latin typeface="Times New Roman" panose="02020603050405020304" pitchFamily="18" charset="0"/>
                <a:cs typeface="Times New Roman" panose="02020603050405020304" pitchFamily="18" charset="0"/>
              </a:rPr>
              <a:t>2 REVISÃO BIBLIOGRÁFICA</a:t>
            </a:r>
          </a:p>
          <a:p>
            <a:pPr marL="0" indent="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Apresentação da pesquisa bibliográfica e/ou teórica recorrendo a trabalhos que abordam assuntos similares ao pesquisado. Utilizar o mínimo de texto e o máximo de ilustrações (figuras, fotos, gráficos, imagens </a:t>
            </a:r>
            <a:r>
              <a:rPr lang="pt-BR" sz="3200">
                <a:latin typeface="Times New Roman" panose="02020603050405020304" pitchFamily="18" charset="0"/>
                <a:cs typeface="Times New Roman" panose="02020603050405020304" pitchFamily="18" charset="0"/>
              </a:rPr>
              <a:t>entre outros) </a:t>
            </a:r>
            <a:r>
              <a:rPr lang="pt-BR" sz="3200" dirty="0">
                <a:latin typeface="Times New Roman" panose="02020603050405020304" pitchFamily="18" charset="0"/>
                <a:cs typeface="Times New Roman" panose="02020603050405020304" pitchFamily="18" charset="0"/>
              </a:rPr>
              <a:t>e/ou tabelas possíveis. </a:t>
            </a: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O tamanho do texto da identificação e fonte das ilustrações e tabelas é 26, alinhadas às margens da ilustração ou tabela. As ilustrações ficam centralizadas e as tabelas ajustadas ao tamanho da janela. </a:t>
            </a:r>
          </a:p>
          <a:p>
            <a:pPr marL="0" indent="0" algn="just" defTabSz="708025">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gn="just" defTabSz="708025">
              <a:lnSpc>
                <a:spcPct val="100000"/>
              </a:lnSpc>
              <a:spcBef>
                <a:spcPts val="0"/>
              </a:spcBef>
              <a:buNone/>
            </a:pPr>
            <a:r>
              <a:rPr lang="pt-BR" sz="3200" b="1" dirty="0">
                <a:latin typeface="Times New Roman" panose="02020603050405020304" pitchFamily="18" charset="0"/>
                <a:cs typeface="Times New Roman" panose="02020603050405020304" pitchFamily="18" charset="0"/>
              </a:rPr>
              <a:t>3 METODOLOGIA DA PESQUISA</a:t>
            </a: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     </a:t>
            </a: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São os procedimentos metodológicos, as técnicas de pesquisa, bem como os materiais e métodos utilizados para colocar em prática os objetivos propostos. Descrição de um estudo de caso, de um procedimento experimental são exemplos que contemplam a metodologia de um trabalho científico. </a:t>
            </a:r>
          </a:p>
          <a:p>
            <a:pPr marL="0" indent="0">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b="1" dirty="0">
                <a:latin typeface="Times New Roman" panose="02020603050405020304" pitchFamily="18" charset="0"/>
                <a:cs typeface="Times New Roman" panose="02020603050405020304" pitchFamily="18" charset="0"/>
              </a:rPr>
              <a:t>Tabela 1 – Valores de Z</a:t>
            </a:r>
            <a:r>
              <a:rPr lang="pt-BR" sz="3200" b="1" baseline="-25000" dirty="0">
                <a:latin typeface="Times New Roman" panose="02020603050405020304" pitchFamily="18" charset="0"/>
                <a:cs typeface="Times New Roman" panose="02020603050405020304" pitchFamily="18" charset="0"/>
              </a:rPr>
              <a:t>α/2 </a:t>
            </a:r>
            <a:r>
              <a:rPr lang="pt-BR" sz="3200" b="1" dirty="0">
                <a:latin typeface="Times New Roman" panose="02020603050405020304" pitchFamily="18" charset="0"/>
                <a:cs typeface="Times New Roman" panose="02020603050405020304" pitchFamily="18" charset="0"/>
              </a:rPr>
              <a:t>em função do grau de confiança</a:t>
            </a: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2600" b="1" dirty="0">
                <a:latin typeface="Times New Roman" panose="02020603050405020304" pitchFamily="18" charset="0"/>
                <a:cs typeface="Times New Roman" panose="02020603050405020304" pitchFamily="18" charset="0"/>
              </a:rPr>
              <a:t>Fonte: </a:t>
            </a:r>
            <a:r>
              <a:rPr lang="pt-BR" sz="2600" b="1" dirty="0" err="1">
                <a:latin typeface="Times New Roman" panose="02020603050405020304" pitchFamily="18" charset="0"/>
                <a:cs typeface="Times New Roman" panose="02020603050405020304" pitchFamily="18" charset="0"/>
              </a:rPr>
              <a:t>Triola</a:t>
            </a:r>
            <a:r>
              <a:rPr lang="pt-BR" sz="2600" b="1" dirty="0">
                <a:latin typeface="Times New Roman" panose="02020603050405020304" pitchFamily="18" charset="0"/>
                <a:cs typeface="Times New Roman" panose="02020603050405020304" pitchFamily="18" charset="0"/>
              </a:rPr>
              <a:t> (1998, p. 158)</a:t>
            </a:r>
            <a:endParaRPr lang="pt-BR" sz="32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t-BR" sz="3200" b="1" dirty="0">
                <a:latin typeface="Times New Roman" panose="02020603050405020304" pitchFamily="18" charset="0"/>
                <a:cs typeface="Times New Roman" panose="02020603050405020304" pitchFamily="18" charset="0"/>
              </a:rPr>
              <a:t>4 RESULTADOS E DISCUSSÃO</a:t>
            </a:r>
          </a:p>
          <a:p>
            <a:pPr marL="0" indent="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Apresentar de forma textual e/ou visual (ilustrações e/ou tabelas) os resultados da pesquisa. Fazer uma análise crítica dos resultados da pesquisa com base nos estudos discutidos na revisão bibliográfica e/ou fundamentação teórica, bem como por meio de outros trabalhos semelhantes são exemplos que contemplam esta seção. Ou seja, os resultados da pesquisa confirmam a teoria, complementam a teoria, refutam a teoria, apresentam condições de contorno para entender a teoria e assim por diante.</a:t>
            </a:r>
          </a:p>
          <a:p>
            <a:pPr marL="0" indent="450000" algn="just">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p:txBody>
      </p:sp>
      <p:sp>
        <p:nvSpPr>
          <p:cNvPr id="7" name="Espaço Reservado para Conteúdo 2"/>
          <p:cNvSpPr txBox="1">
            <a:spLocks/>
          </p:cNvSpPr>
          <p:nvPr/>
        </p:nvSpPr>
        <p:spPr>
          <a:xfrm>
            <a:off x="16199644" y="11592725"/>
            <a:ext cx="15281842" cy="27427154"/>
          </a:xfrm>
          <a:prstGeom prst="rect">
            <a:avLst/>
          </a:prstGeom>
        </p:spPr>
        <p:txBody>
          <a:bodyPr vert="horz" lIns="91440" tIns="45720" rIns="91440" bIns="45720" rtlCol="0">
            <a:noAutofit/>
          </a:bodyPr>
          <a:lst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a:lstStyle>
          <a:p>
            <a:pPr marL="0" indent="0" algn="just" defTabSz="708025">
              <a:lnSpc>
                <a:spcPct val="100000"/>
              </a:lnSpc>
              <a:spcBef>
                <a:spcPts val="0"/>
              </a:spcBef>
              <a:buNone/>
            </a:pPr>
            <a:r>
              <a:rPr lang="pt-BR" sz="3200" b="1" dirty="0">
                <a:latin typeface="Times New Roman" panose="02020603050405020304" pitchFamily="18" charset="0"/>
                <a:cs typeface="Times New Roman" panose="02020603050405020304" pitchFamily="18" charset="0"/>
              </a:rPr>
              <a:t>5 CONSIDERAÇÕES FINAIS</a:t>
            </a:r>
          </a:p>
          <a:p>
            <a:pPr marL="0" indent="0" algn="just" defTabSz="708025">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450000" algn="just" defTabSz="722313">
              <a:lnSpc>
                <a:spcPct val="100000"/>
              </a:lnSpc>
              <a:spcBef>
                <a:spcPts val="0"/>
              </a:spcBef>
              <a:buNone/>
            </a:pPr>
            <a:r>
              <a:rPr lang="pt-BR" sz="3200" dirty="0">
                <a:latin typeface="Times New Roman" panose="02020603050405020304" pitchFamily="18" charset="0"/>
                <a:cs typeface="Times New Roman" panose="02020603050405020304" pitchFamily="18" charset="0"/>
              </a:rPr>
              <a:t>	Fazer uma breve síntese do objetivo do trabalho e como ele foi alcançado, destacar os principais resultados obtidos, bem como sugerir pesquisas futuras e comentar as limitações do estudo são exemplos para construir esta seção. Ou seja, a conclusão (ou as considerações finais) é a parte final do texto, onde são apresentadas conclusões ou as considerações finais correspondentes aos objetivos ou hipóteses propostas. É um processo de síntese dos principais resultados, com as críticas do autor e as contribuições do trabalho realizado. Portanto, na conclusão, torna-se necessário responder aos objetivos e as hipóteses do trabalho. </a:t>
            </a: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O autor do trabalho deverá permanecer junto ao pôster, durante todo o tempo da sessão, para responder às questões aos interessados.</a:t>
            </a: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Organizar as informações de modo que as ideias centrais do trabalho sejam facilmente apreendidas e utilizar todos os recursos disponíveis para o pôster despertar o interesse do público.</a:t>
            </a: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Todo material necessário para fixação dos pôsteres será de responsabilidade do autor apresentador, não havendo disponibilidade de material colante, como fita adesiva, tesoura, cola entre outros.</a:t>
            </a: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Os horários para fixação dos pôsteres serão determinados de acordo com o dia de apresentação, devendo ser fixado até no máximo uma hora antes do início da apresentação e retirado logo após o final do período de apresentação. </a:t>
            </a:r>
          </a:p>
          <a:p>
            <a:pPr marL="0" indent="450000" algn="just" defTabSz="722313">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gn="ctr" defTabSz="722313">
              <a:lnSpc>
                <a:spcPct val="100000"/>
              </a:lnSpc>
              <a:spcBef>
                <a:spcPts val="0"/>
              </a:spcBef>
              <a:buNone/>
            </a:pPr>
            <a:r>
              <a:rPr lang="pt-BR" sz="3200" b="1" dirty="0">
                <a:latin typeface="Times New Roman" panose="02020603050405020304" pitchFamily="18" charset="0"/>
                <a:cs typeface="Times New Roman" panose="02020603050405020304" pitchFamily="18" charset="0"/>
              </a:rPr>
              <a:t>REFERÊNCIAS</a:t>
            </a:r>
          </a:p>
          <a:p>
            <a:pPr marL="0" indent="0" defTabSz="722313">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As referências consistem em uma relação das fontes bibliográficas lidas e citadas no pôster, elaboradas conforme a norma da ABNT NBR 6023:2018, espaço simples no corpo da referência, alinhadas à margem esquerda e com espaço simples entre elas. </a:t>
            </a:r>
          </a:p>
          <a:p>
            <a:pPr marL="0" indent="0">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A lista de referências deve ser organizada em ordem alfabética; para referências de obras de mesmo autor deve-se ordenar, também, em ordem cronológica decrescente. </a:t>
            </a:r>
          </a:p>
          <a:p>
            <a:pPr marL="0" indent="0">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As referências de obras de acesso exclusivo em meio eletrônico devem seguir as mesmas características da referência definida para aquele determinado tipo de documento acrescido das informações de endereço eletrônico (Disponível em: endereço eletrônico) e data do acesso (Acesso em: dia mês abreviado ano). </a:t>
            </a:r>
          </a:p>
          <a:p>
            <a:pPr marL="0" indent="0">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Texto. Texto. Texto. Texto. Texto. Texto. Texto. Texto. Texto. Texto. Texto. Texto. Texto. Texto. Texto. Texto. Texto. Texto. Texto. Texto. </a:t>
            </a:r>
          </a:p>
          <a:p>
            <a:pPr marL="0" indent="0">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Texto. Texto. Texto. Texto. Texto. Texto. Texto. Texto. Texto. Texto. Texto. Texto. Texto. Texto. Texto. Texto. Texto. Texto. Texto. Texto. </a:t>
            </a:r>
          </a:p>
          <a:p>
            <a:pPr marL="0" indent="0" algn="just">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Texto. Texto. Texto. Texto. Texto. Texto. Texto. Texto. Texto. Texto. Texto. Texto. Texto. Texto. Texto. Texto. Texto. Texto. Texto. Texto. </a:t>
            </a:r>
          </a:p>
          <a:p>
            <a:pPr marL="0" indent="0">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Texto. Texto. Texto. Texto. Texto. Texto. Texto. Texto. Texto. Texto. Texto. Texto. Texto. Texto. Texto. Texto. Texto. Texto. </a:t>
            </a:r>
          </a:p>
          <a:p>
            <a:pPr marL="0" indent="0">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Texto. Texto. Texto. Texto. Texto. Texto. Texto. Texto. Texto. Texto. Texto. Texto. Texto. </a:t>
            </a:r>
          </a:p>
          <a:p>
            <a:pPr marL="0" indent="0" algn="just">
              <a:lnSpc>
                <a:spcPct val="100000"/>
              </a:lnSpc>
              <a:spcBef>
                <a:spcPts val="0"/>
              </a:spcBef>
              <a:buNone/>
            </a:pPr>
            <a:endParaRPr lang="pt-BR" altLang="pt-BR" sz="3200" b="1" dirty="0">
              <a:solidFill>
                <a:srgbClr val="000000"/>
              </a:solidFill>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r>
              <a:rPr lang="pt-BR" altLang="pt-BR" sz="3200" b="1" dirty="0">
                <a:solidFill>
                  <a:srgbClr val="000000"/>
                </a:solidFill>
                <a:latin typeface="Times New Roman" panose="02020603050405020304" pitchFamily="18" charset="0"/>
                <a:cs typeface="Times New Roman" panose="02020603050405020304" pitchFamily="18" charset="0"/>
              </a:rPr>
              <a:t>AGRADECIMENTOS/APOIO FINANCEIRO: órgão financiador do trabalho</a:t>
            </a:r>
            <a:r>
              <a:rPr lang="pt-BR" altLang="pt-BR" sz="3200" dirty="0">
                <a:solidFill>
                  <a:srgbClr val="000000"/>
                </a:solidFill>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pt-BR" altLang="pt-BR" sz="3200" dirty="0">
              <a:solidFill>
                <a:srgbClr val="000000"/>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t-BR" altLang="pt-BR" sz="3200" dirty="0">
                <a:solidFill>
                  <a:srgbClr val="000000"/>
                </a:solidFill>
                <a:latin typeface="Times New Roman" panose="02020603050405020304" pitchFamily="18" charset="0"/>
                <a:cs typeface="Times New Roman" panose="02020603050405020304" pitchFamily="18" charset="0"/>
              </a:rPr>
              <a:t>Agradecemos à Fatec-JB, pelo incentivo....</a:t>
            </a:r>
          </a:p>
          <a:p>
            <a:pPr marL="0" indent="0" algn="just">
              <a:lnSpc>
                <a:spcPct val="100000"/>
              </a:lnSpc>
              <a:spcBef>
                <a:spcPts val="0"/>
              </a:spcBef>
              <a:buNone/>
            </a:pPr>
            <a:r>
              <a:rPr lang="pt-BR" altLang="pt-BR" sz="3200" dirty="0">
                <a:solidFill>
                  <a:srgbClr val="000000"/>
                </a:solidFill>
                <a:latin typeface="Times New Roman" panose="02020603050405020304" pitchFamily="18" charset="0"/>
                <a:cs typeface="Times New Roman" panose="02020603050405020304" pitchFamily="18" charset="0"/>
              </a:rPr>
              <a:t>À FAPESP.</a:t>
            </a:r>
          </a:p>
          <a:p>
            <a:pPr marL="0" indent="0" algn="just">
              <a:lnSpc>
                <a:spcPct val="100000"/>
              </a:lnSpc>
              <a:spcBef>
                <a:spcPts val="0"/>
              </a:spcBef>
              <a:buNone/>
            </a:pPr>
            <a:r>
              <a:rPr lang="pt-BR" altLang="pt-BR" sz="3200" dirty="0">
                <a:solidFill>
                  <a:srgbClr val="000000"/>
                </a:solidFill>
                <a:latin typeface="Times New Roman" panose="02020603050405020304" pitchFamily="18" charset="0"/>
                <a:cs typeface="Times New Roman" panose="02020603050405020304" pitchFamily="18" charset="0"/>
              </a:rPr>
              <a:t>Ao CNPQ, à CAPES. </a:t>
            </a:r>
            <a:endParaRPr lang="pt-BR" altLang="pt-BR" sz="32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Agradecer aos órgãos e pessoas que apoiaram, de alguma maneira, o trabalho.</a:t>
            </a:r>
          </a:p>
          <a:p>
            <a:pPr marL="0" indent="450000" algn="just">
              <a:lnSpc>
                <a:spcPct val="150000"/>
              </a:lnSpc>
              <a:spcBef>
                <a:spcPts val="0"/>
              </a:spcBef>
              <a:buNone/>
            </a:pPr>
            <a:endParaRPr lang="pt-BR" sz="3800" dirty="0">
              <a:latin typeface="Arial" panose="020B0604020202020204" pitchFamily="34" charset="0"/>
              <a:cs typeface="Arial" panose="020B0604020202020204" pitchFamily="34" charset="0"/>
            </a:endParaRPr>
          </a:p>
        </p:txBody>
      </p:sp>
      <p:sp>
        <p:nvSpPr>
          <p:cNvPr id="13" name="Título 1">
            <a:extLst>
              <a:ext uri="{FF2B5EF4-FFF2-40B4-BE49-F238E27FC236}">
                <a16:creationId xmlns:a16="http://schemas.microsoft.com/office/drawing/2014/main" id="{28652BEE-1952-48E3-88B8-76558710F06A}"/>
              </a:ext>
            </a:extLst>
          </p:cNvPr>
          <p:cNvSpPr txBox="1">
            <a:spLocks/>
          </p:cNvSpPr>
          <p:nvPr/>
        </p:nvSpPr>
        <p:spPr>
          <a:xfrm>
            <a:off x="610518" y="6112356"/>
            <a:ext cx="30656882" cy="5226232"/>
          </a:xfrm>
          <a:prstGeom prst="rect">
            <a:avLst/>
          </a:prstGeom>
        </p:spPr>
        <p:txBody>
          <a:bodyPr vert="horz" lIns="91440" tIns="45720" rIns="91440" bIns="45720" rtlCol="0" anchor="ctr">
            <a:normAutofit fontScale="25000" lnSpcReduction="20000"/>
          </a:bodyPr>
          <a:lst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a:lstStyle>
          <a:p>
            <a:pPr algn="ctr"/>
            <a:endParaRPr lang="pt-BR" sz="16000" dirty="0">
              <a:latin typeface="Times New Roman" panose="02020603050405020304" pitchFamily="18" charset="0"/>
              <a:cs typeface="Times New Roman" panose="02020603050405020304" pitchFamily="18" charset="0"/>
            </a:endParaRPr>
          </a:p>
          <a:p>
            <a:pPr algn="ctr"/>
            <a:r>
              <a:rPr lang="pt-BR" sz="16000" dirty="0">
                <a:latin typeface="Times New Roman" panose="02020603050405020304" pitchFamily="18" charset="0"/>
                <a:cs typeface="Times New Roman" panose="02020603050405020304" pitchFamily="18" charset="0"/>
              </a:rPr>
              <a:t>Nome completo do autor (estudante ou docente)</a:t>
            </a:r>
            <a:r>
              <a:rPr lang="pt-BR" sz="16000" baseline="30000" dirty="0">
                <a:latin typeface="Times New Roman" panose="02020603050405020304" pitchFamily="18" charset="0"/>
                <a:cs typeface="Times New Roman" panose="02020603050405020304" pitchFamily="18" charset="0"/>
              </a:rPr>
              <a:t>1   </a:t>
            </a:r>
            <a:r>
              <a:rPr lang="pt-BR" sz="16000" dirty="0">
                <a:latin typeface="Times New Roman" panose="02020603050405020304" pitchFamily="18" charset="0"/>
                <a:cs typeface="Times New Roman" panose="02020603050405020304" pitchFamily="18" charset="0"/>
              </a:rPr>
              <a:t>(</a:t>
            </a:r>
            <a:r>
              <a:rPr lang="pt-BR" altLang="pt-BR" sz="16000" dirty="0">
                <a:latin typeface="Times New Roman" panose="02020603050405020304" pitchFamily="18" charset="0"/>
                <a:cs typeface="Times New Roman" panose="02020603050405020304" pitchFamily="18" charset="0"/>
              </a:rPr>
              <a:t>tamanho de letra 40, centralizado)</a:t>
            </a:r>
            <a:endParaRPr lang="pt-BR" sz="16000" baseline="30000" dirty="0">
              <a:latin typeface="Times New Roman" panose="02020603050405020304" pitchFamily="18" charset="0"/>
              <a:cs typeface="Times New Roman" panose="02020603050405020304" pitchFamily="18" charset="0"/>
            </a:endParaRPr>
          </a:p>
          <a:p>
            <a:pPr algn="ctr"/>
            <a:r>
              <a:rPr lang="pt-BR" sz="16000" dirty="0">
                <a:latin typeface="Times New Roman" panose="02020603050405020304" pitchFamily="18" charset="0"/>
                <a:cs typeface="Times New Roman" panose="02020603050405020304" pitchFamily="18" charset="0"/>
              </a:rPr>
              <a:t>Nome completo do autor (estudante ou docente)</a:t>
            </a:r>
            <a:r>
              <a:rPr lang="pt-BR" sz="16000" baseline="30000" dirty="0">
                <a:latin typeface="Times New Roman" panose="02020603050405020304" pitchFamily="18" charset="0"/>
                <a:cs typeface="Times New Roman" panose="02020603050405020304" pitchFamily="18" charset="0"/>
              </a:rPr>
              <a:t>2   </a:t>
            </a:r>
            <a:r>
              <a:rPr lang="pt-BR" sz="16000" dirty="0">
                <a:latin typeface="Times New Roman" panose="02020603050405020304" pitchFamily="18" charset="0"/>
                <a:cs typeface="Times New Roman" panose="02020603050405020304" pitchFamily="18" charset="0"/>
              </a:rPr>
              <a:t>(</a:t>
            </a:r>
            <a:r>
              <a:rPr lang="pt-BR" altLang="pt-BR" sz="16000" dirty="0">
                <a:latin typeface="Times New Roman" panose="02020603050405020304" pitchFamily="18" charset="0"/>
                <a:cs typeface="Times New Roman" panose="02020603050405020304" pitchFamily="18" charset="0"/>
              </a:rPr>
              <a:t>tamanho de letra 40, centralizado)</a:t>
            </a:r>
            <a:endParaRPr lang="pt-BR" sz="16000" baseline="30000" dirty="0">
              <a:latin typeface="Times New Roman" panose="02020603050405020304" pitchFamily="18" charset="0"/>
              <a:cs typeface="Times New Roman" panose="02020603050405020304" pitchFamily="18" charset="0"/>
            </a:endParaRPr>
          </a:p>
          <a:p>
            <a:pPr algn="ctr"/>
            <a:r>
              <a:rPr lang="pt-BR" sz="16000" dirty="0">
                <a:latin typeface="Times New Roman" panose="02020603050405020304" pitchFamily="18" charset="0"/>
                <a:cs typeface="Times New Roman" panose="02020603050405020304" pitchFamily="18" charset="0"/>
              </a:rPr>
              <a:t>Nome completo do autor (estudante ou docente)</a:t>
            </a:r>
            <a:r>
              <a:rPr lang="pt-BR" sz="16000" baseline="30000" dirty="0">
                <a:latin typeface="Times New Roman" panose="02020603050405020304" pitchFamily="18" charset="0"/>
                <a:cs typeface="Times New Roman" panose="02020603050405020304" pitchFamily="18" charset="0"/>
              </a:rPr>
              <a:t>3   </a:t>
            </a:r>
            <a:r>
              <a:rPr lang="pt-BR" sz="16000" dirty="0">
                <a:latin typeface="Times New Roman" panose="02020603050405020304" pitchFamily="18" charset="0"/>
                <a:cs typeface="Times New Roman" panose="02020603050405020304" pitchFamily="18" charset="0"/>
              </a:rPr>
              <a:t>(</a:t>
            </a:r>
            <a:r>
              <a:rPr lang="pt-BR" altLang="pt-BR" sz="16000" dirty="0">
                <a:latin typeface="Times New Roman" panose="02020603050405020304" pitchFamily="18" charset="0"/>
                <a:cs typeface="Times New Roman" panose="02020603050405020304" pitchFamily="18" charset="0"/>
              </a:rPr>
              <a:t>tamanho de letra 40, centralizado)</a:t>
            </a:r>
            <a:endParaRPr lang="pt-BR" sz="16000" baseline="30000" dirty="0">
              <a:latin typeface="Times New Roman" panose="02020603050405020304" pitchFamily="18" charset="0"/>
              <a:cs typeface="Times New Roman" panose="02020603050405020304" pitchFamily="18" charset="0"/>
            </a:endParaRPr>
          </a:p>
          <a:p>
            <a:pPr algn="ctr"/>
            <a:r>
              <a:rPr lang="pt-BR" sz="16000" dirty="0">
                <a:latin typeface="Times New Roman" panose="02020603050405020304" pitchFamily="18" charset="0"/>
                <a:cs typeface="Times New Roman" panose="02020603050405020304" pitchFamily="18" charset="0"/>
              </a:rPr>
              <a:t>Nome completo do autor (estudante ou docente)</a:t>
            </a:r>
            <a:r>
              <a:rPr lang="pt-BR" sz="16000" baseline="30000" dirty="0">
                <a:latin typeface="Times New Roman" panose="02020603050405020304" pitchFamily="18" charset="0"/>
                <a:cs typeface="Times New Roman" panose="02020603050405020304" pitchFamily="18" charset="0"/>
              </a:rPr>
              <a:t>4   </a:t>
            </a:r>
            <a:r>
              <a:rPr lang="pt-BR" sz="16000" dirty="0">
                <a:latin typeface="Times New Roman" panose="02020603050405020304" pitchFamily="18" charset="0"/>
                <a:cs typeface="Times New Roman" panose="02020603050405020304" pitchFamily="18" charset="0"/>
              </a:rPr>
              <a:t>(</a:t>
            </a:r>
            <a:r>
              <a:rPr lang="pt-BR" altLang="pt-BR" sz="16000" dirty="0">
                <a:latin typeface="Times New Roman" panose="02020603050405020304" pitchFamily="18" charset="0"/>
                <a:cs typeface="Times New Roman" panose="02020603050405020304" pitchFamily="18" charset="0"/>
              </a:rPr>
              <a:t>tamanho de letra 40, centralizado)</a:t>
            </a:r>
            <a:endParaRPr lang="pt-BR" sz="16000" baseline="30000" dirty="0">
              <a:latin typeface="Times New Roman" panose="02020603050405020304" pitchFamily="18" charset="0"/>
              <a:cs typeface="Times New Roman" panose="02020603050405020304" pitchFamily="18" charset="0"/>
            </a:endParaRPr>
          </a:p>
          <a:p>
            <a:pPr algn="ctr"/>
            <a:r>
              <a:rPr lang="pt-BR" sz="16000" dirty="0">
                <a:latin typeface="Times New Roman" panose="02020603050405020304" pitchFamily="18" charset="0"/>
                <a:cs typeface="Times New Roman" panose="02020603050405020304" pitchFamily="18" charset="0"/>
              </a:rPr>
              <a:t>Nome completo do autor (estudante ou docente)</a:t>
            </a:r>
            <a:r>
              <a:rPr lang="pt-BR" sz="16000" baseline="30000" dirty="0">
                <a:latin typeface="Times New Roman" panose="02020603050405020304" pitchFamily="18" charset="0"/>
                <a:cs typeface="Times New Roman" panose="02020603050405020304" pitchFamily="18" charset="0"/>
              </a:rPr>
              <a:t>5  </a:t>
            </a:r>
            <a:r>
              <a:rPr lang="pt-BR" sz="16000" dirty="0">
                <a:latin typeface="Times New Roman" panose="02020603050405020304" pitchFamily="18" charset="0"/>
                <a:cs typeface="Times New Roman" panose="02020603050405020304" pitchFamily="18" charset="0"/>
              </a:rPr>
              <a:t>(</a:t>
            </a:r>
            <a:r>
              <a:rPr lang="pt-BR" altLang="pt-BR" sz="16000" dirty="0">
                <a:latin typeface="Times New Roman" panose="02020603050405020304" pitchFamily="18" charset="0"/>
                <a:cs typeface="Times New Roman" panose="02020603050405020304" pitchFamily="18" charset="0"/>
              </a:rPr>
              <a:t>tamanho de letra 40, centralizado)</a:t>
            </a:r>
          </a:p>
          <a:p>
            <a:pPr algn="ctr"/>
            <a:endParaRPr lang="pt-BR" sz="16000" baseline="30000" dirty="0">
              <a:latin typeface="Times New Roman" panose="02020603050405020304" pitchFamily="18" charset="0"/>
              <a:cs typeface="Times New Roman" panose="02020603050405020304" pitchFamily="18" charset="0"/>
            </a:endParaRPr>
          </a:p>
          <a:p>
            <a:pPr algn="ctr"/>
            <a:endParaRPr lang="pt-BR" sz="16000" baseline="30000" dirty="0">
              <a:latin typeface="Times New Roman" panose="02020603050405020304" pitchFamily="18" charset="0"/>
              <a:cs typeface="Times New Roman" panose="02020603050405020304" pitchFamily="18" charset="0"/>
            </a:endParaRPr>
          </a:p>
          <a:p>
            <a:pPr algn="ctr"/>
            <a:endParaRPr lang="pt-BR" sz="16000" baseline="30000" dirty="0">
              <a:latin typeface="Times New Roman" panose="02020603050405020304" pitchFamily="18" charset="0"/>
              <a:cs typeface="Times New Roman" panose="02020603050405020304" pitchFamily="18" charset="0"/>
            </a:endParaRPr>
          </a:p>
          <a:p>
            <a:pPr algn="ctr"/>
            <a:endParaRPr lang="pt-BR" baseline="30000" dirty="0">
              <a:latin typeface="Times New Roman" panose="02020603050405020304" pitchFamily="18" charset="0"/>
              <a:cs typeface="Times New Roman" panose="02020603050405020304" pitchFamily="18" charset="0"/>
            </a:endParaRPr>
          </a:p>
          <a:p>
            <a:pPr algn="ctr"/>
            <a:r>
              <a:rPr lang="pt-BR" sz="12800" baseline="30000" dirty="0">
                <a:latin typeface="Times New Roman" panose="02020603050405020304" pitchFamily="18" charset="0"/>
                <a:cs typeface="Times New Roman" panose="02020603050405020304" pitchFamily="18" charset="0"/>
              </a:rPr>
              <a:t>1 </a:t>
            </a:r>
            <a:r>
              <a:rPr lang="pt-BR" sz="12800" dirty="0">
                <a:latin typeface="Times New Roman" panose="02020603050405020304" pitchFamily="18" charset="0"/>
                <a:cs typeface="Times New Roman" panose="02020603050405020304" pitchFamily="18" charset="0"/>
              </a:rPr>
              <a:t>Estudante do curso superior de Tecnologia em nome do curso da Fatec-JB. E-mail: xxxx@fatec.sp.gov.br (tamanho de letra 32, centralizado)</a:t>
            </a:r>
          </a:p>
          <a:p>
            <a:pPr algn="ctr"/>
            <a:r>
              <a:rPr lang="pt-BR" sz="12800" baseline="30000" dirty="0">
                <a:latin typeface="Times New Roman" panose="02020603050405020304" pitchFamily="18" charset="0"/>
                <a:cs typeface="Times New Roman" panose="02020603050405020304" pitchFamily="18" charset="0"/>
              </a:rPr>
              <a:t>2 </a:t>
            </a:r>
            <a:r>
              <a:rPr lang="pt-BR" sz="12800" dirty="0">
                <a:latin typeface="Times New Roman" panose="02020603050405020304" pitchFamily="18" charset="0"/>
                <a:cs typeface="Times New Roman" panose="02020603050405020304" pitchFamily="18" charset="0"/>
              </a:rPr>
              <a:t>Estudante do curso superior de Tecnologia em nome do curso da Fatec-JB. E-mail: xxxx@fatec.sp.gov.br (tamanho de letra 32, centralizado)</a:t>
            </a:r>
          </a:p>
          <a:p>
            <a:pPr algn="ctr"/>
            <a:r>
              <a:rPr lang="pt-BR" sz="12800" baseline="30000" dirty="0">
                <a:latin typeface="Times New Roman" panose="02020603050405020304" pitchFamily="18" charset="0"/>
                <a:cs typeface="Times New Roman" panose="02020603050405020304" pitchFamily="18" charset="0"/>
              </a:rPr>
              <a:t>3 </a:t>
            </a:r>
            <a:r>
              <a:rPr lang="pt-BR" sz="12800" dirty="0">
                <a:latin typeface="Times New Roman" panose="02020603050405020304" pitchFamily="18" charset="0"/>
                <a:cs typeface="Times New Roman" panose="02020603050405020304" pitchFamily="18" charset="0"/>
              </a:rPr>
              <a:t>Estudante do curso superior de Tecnologia em nome do curso da Fatec-JB. E-mail: xxxx@fatec.sp.gov.br (tamanho de letra 32, centralizado)</a:t>
            </a:r>
          </a:p>
          <a:p>
            <a:pPr algn="ctr"/>
            <a:r>
              <a:rPr lang="pt-BR" sz="12800" baseline="30000" dirty="0">
                <a:latin typeface="Times New Roman" panose="02020603050405020304" pitchFamily="18" charset="0"/>
                <a:cs typeface="Times New Roman" panose="02020603050405020304" pitchFamily="18" charset="0"/>
              </a:rPr>
              <a:t>4</a:t>
            </a:r>
            <a:r>
              <a:rPr lang="pt-BR" sz="12800" dirty="0">
                <a:latin typeface="Times New Roman" panose="02020603050405020304" pitchFamily="18" charset="0"/>
                <a:cs typeface="Times New Roman" panose="02020603050405020304" pitchFamily="18" charset="0"/>
              </a:rPr>
              <a:t> Prof. Dr. da Fatec-JB. E-mail: xxxx@fatec.sp.gov.br (tamanho de letra 32, centralizado)</a:t>
            </a:r>
          </a:p>
          <a:p>
            <a:pPr algn="ctr"/>
            <a:r>
              <a:rPr lang="pt-BR" sz="12800" baseline="30000" dirty="0">
                <a:latin typeface="Times New Roman" panose="02020603050405020304" pitchFamily="18" charset="0"/>
                <a:cs typeface="Times New Roman" panose="02020603050405020304" pitchFamily="18" charset="0"/>
              </a:rPr>
              <a:t>5 </a:t>
            </a:r>
            <a:r>
              <a:rPr lang="pt-BR" sz="12800" dirty="0">
                <a:latin typeface="Times New Roman" panose="02020603050405020304" pitchFamily="18" charset="0"/>
                <a:cs typeface="Times New Roman" panose="02020603050405020304" pitchFamily="18" charset="0"/>
              </a:rPr>
              <a:t>Prof. Ms. da Fatec-JB. E-mail: xxxx@fatec.sp.gov.br (tamanho de letra 32, centralizado)</a:t>
            </a:r>
          </a:p>
          <a:p>
            <a:pPr algn="ctr"/>
            <a:endParaRPr lang="pt-BR" sz="12800" dirty="0">
              <a:latin typeface="Times New Roman" panose="02020603050405020304" pitchFamily="18" charset="0"/>
              <a:cs typeface="Times New Roman" panose="02020603050405020304" pitchFamily="18" charset="0"/>
            </a:endParaRPr>
          </a:p>
          <a:p>
            <a:br>
              <a:rPr lang="pt-BR" sz="4400" dirty="0">
                <a:latin typeface="Arial" panose="020B0604020202020204" pitchFamily="34" charset="0"/>
                <a:cs typeface="Arial" panose="020B0604020202020204" pitchFamily="34" charset="0"/>
              </a:rPr>
            </a:br>
            <a:endParaRPr lang="pt-BR" sz="4400" dirty="0">
              <a:latin typeface="Arial" panose="020B0604020202020204" pitchFamily="34" charset="0"/>
              <a:cs typeface="Arial" panose="020B0604020202020204" pitchFamily="34" charset="0"/>
            </a:endParaRPr>
          </a:p>
        </p:txBody>
      </p:sp>
      <p:pic>
        <p:nvPicPr>
          <p:cNvPr id="18" name="Picture 2">
            <a:extLst>
              <a:ext uri="{FF2B5EF4-FFF2-40B4-BE49-F238E27FC236}">
                <a16:creationId xmlns:a16="http://schemas.microsoft.com/office/drawing/2014/main" id="{5BAB9269-7D32-4C0B-9213-1EEF4139E3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9579" y="19974680"/>
            <a:ext cx="9572561" cy="6690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5" name="Tabela 34">
            <a:extLst>
              <a:ext uri="{FF2B5EF4-FFF2-40B4-BE49-F238E27FC236}">
                <a16:creationId xmlns:a16="http://schemas.microsoft.com/office/drawing/2014/main" id="{0B9D7C53-5B08-4509-9B42-72BD39D98BDB}"/>
              </a:ext>
            </a:extLst>
          </p:cNvPr>
          <p:cNvGraphicFramePr>
            <a:graphicFrameLocks noGrp="1"/>
          </p:cNvGraphicFramePr>
          <p:nvPr>
            <p:extLst>
              <p:ext uri="{D42A27DB-BD31-4B8C-83A1-F6EECF244321}">
                <p14:modId xmlns:p14="http://schemas.microsoft.com/office/powerpoint/2010/main" val="2553525620"/>
              </p:ext>
            </p:extLst>
          </p:nvPr>
        </p:nvGraphicFramePr>
        <p:xfrm>
          <a:off x="610519" y="31263444"/>
          <a:ext cx="14720206" cy="2906208"/>
        </p:xfrm>
        <a:graphic>
          <a:graphicData uri="http://schemas.openxmlformats.org/drawingml/2006/table">
            <a:tbl>
              <a:tblPr firstRow="1" firstCol="1" bandRow="1"/>
              <a:tblGrid>
                <a:gridCol w="4905754">
                  <a:extLst>
                    <a:ext uri="{9D8B030D-6E8A-4147-A177-3AD203B41FA5}">
                      <a16:colId xmlns:a16="http://schemas.microsoft.com/office/drawing/2014/main" val="198077731"/>
                    </a:ext>
                  </a:extLst>
                </a:gridCol>
                <a:gridCol w="4905754">
                  <a:extLst>
                    <a:ext uri="{9D8B030D-6E8A-4147-A177-3AD203B41FA5}">
                      <a16:colId xmlns:a16="http://schemas.microsoft.com/office/drawing/2014/main" val="2828815519"/>
                    </a:ext>
                  </a:extLst>
                </a:gridCol>
                <a:gridCol w="4908698">
                  <a:extLst>
                    <a:ext uri="{9D8B030D-6E8A-4147-A177-3AD203B41FA5}">
                      <a16:colId xmlns:a16="http://schemas.microsoft.com/office/drawing/2014/main" val="2592399581"/>
                    </a:ext>
                  </a:extLst>
                </a:gridCol>
              </a:tblGrid>
              <a:tr h="484658">
                <a:tc>
                  <a:txBody>
                    <a:bodyPr/>
                    <a:lstStyle/>
                    <a:p>
                      <a:pPr indent="449580" algn="ctr">
                        <a:lnSpc>
                          <a:spcPct val="150000"/>
                        </a:lnSpc>
                        <a:spcAft>
                          <a:spcPts val="0"/>
                        </a:spcAft>
                      </a:pPr>
                      <a:r>
                        <a:rPr lang="pt-BR" sz="2400" b="1" dirty="0">
                          <a:effectLst/>
                          <a:latin typeface="Times New Roman" panose="02020603050405020304" pitchFamily="18" charset="0"/>
                          <a:ea typeface="Calibri" panose="020F0502020204030204" pitchFamily="34" charset="0"/>
                          <a:cs typeface="Times New Roman" panose="02020603050405020304" pitchFamily="18" charset="0"/>
                        </a:rPr>
                        <a:t>Tipos</a:t>
                      </a:r>
                      <a:endParaRPr lang="pt-B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indent="449580" algn="ctr">
                        <a:lnSpc>
                          <a:spcPct val="150000"/>
                        </a:lnSpc>
                        <a:spcAft>
                          <a:spcPts val="0"/>
                        </a:spcAft>
                      </a:pPr>
                      <a:r>
                        <a:rPr lang="pt-B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Grão (kg/hm</a:t>
                      </a:r>
                      <a:r>
                        <a:rPr lang="pt-BR" sz="2400" b="1" baseline="30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a:t>
                      </a:r>
                      <a:r>
                        <a:rPr lang="pt-B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pt-B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indent="449580" algn="ctr">
                        <a:lnSpc>
                          <a:spcPct val="150000"/>
                        </a:lnSpc>
                        <a:spcAft>
                          <a:spcPts val="0"/>
                        </a:spcAft>
                      </a:pPr>
                      <a:r>
                        <a:rPr lang="pt-B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Óleo (L/hm</a:t>
                      </a:r>
                      <a:r>
                        <a:rPr lang="pt-BR" sz="2400" b="1" baseline="30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a:t>
                      </a:r>
                      <a:r>
                        <a:rPr lang="pt-BR"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pt-B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584582697"/>
                  </a:ext>
                </a:extLst>
              </a:tr>
              <a:tr h="484658">
                <a:tc>
                  <a:txBody>
                    <a:bodyPr/>
                    <a:lstStyle/>
                    <a:p>
                      <a:pPr indent="449580" algn="ctr">
                        <a:lnSpc>
                          <a:spcPct val="150000"/>
                        </a:lnSpc>
                        <a:spcAft>
                          <a:spcPts val="0"/>
                        </a:spcAft>
                      </a:pPr>
                      <a:r>
                        <a:rPr lang="pt-BR" sz="2400" dirty="0">
                          <a:effectLst/>
                          <a:latin typeface="Times New Roman" panose="02020603050405020304" pitchFamily="18" charset="0"/>
                          <a:ea typeface="Calibri" panose="020F0502020204030204" pitchFamily="34" charset="0"/>
                          <a:cs typeface="Times New Roman" panose="02020603050405020304" pitchFamily="18" charset="0"/>
                        </a:rPr>
                        <a:t>Mamona (não irrigado)</a:t>
                      </a:r>
                      <a:endParaRPr lang="pt-B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indent="449580" algn="ctr">
                        <a:lnSpc>
                          <a:spcPct val="150000"/>
                        </a:lnSpc>
                        <a:spcAft>
                          <a:spcPts val="0"/>
                        </a:spcAft>
                      </a:pPr>
                      <a:r>
                        <a:rPr lang="pt-BR" sz="2400" dirty="0">
                          <a:effectLst/>
                          <a:latin typeface="Times New Roman" panose="02020603050405020304" pitchFamily="18" charset="0"/>
                          <a:ea typeface="Calibri" panose="020F0502020204030204" pitchFamily="34" charset="0"/>
                          <a:cs typeface="Times New Roman" panose="02020603050405020304" pitchFamily="18" charset="0"/>
                        </a:rPr>
                        <a:t>950-381</a:t>
                      </a:r>
                      <a:endParaRPr lang="pt-B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indent="449580" algn="ctr">
                        <a:lnSpc>
                          <a:spcPct val="150000"/>
                        </a:lnSpc>
                        <a:spcAft>
                          <a:spcPts val="0"/>
                        </a:spcAft>
                      </a:pPr>
                      <a:r>
                        <a:rPr lang="pt-BR" sz="2400" dirty="0">
                          <a:effectLst/>
                          <a:latin typeface="Times New Roman" panose="02020603050405020304" pitchFamily="18" charset="0"/>
                          <a:ea typeface="Calibri" panose="020F0502020204030204" pitchFamily="34" charset="0"/>
                          <a:cs typeface="Times New Roman" panose="02020603050405020304" pitchFamily="18" charset="0"/>
                        </a:rPr>
                        <a:t>450-1590</a:t>
                      </a:r>
                      <a:endParaRPr lang="pt-B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62424799"/>
                  </a:ext>
                </a:extLst>
              </a:tr>
              <a:tr h="484658">
                <a:tc>
                  <a:txBody>
                    <a:bodyPr/>
                    <a:lstStyle/>
                    <a:p>
                      <a:pPr indent="449580" algn="ctr">
                        <a:lnSpc>
                          <a:spcPct val="150000"/>
                        </a:lnSpc>
                        <a:spcAft>
                          <a:spcPts val="0"/>
                        </a:spcAft>
                      </a:pPr>
                      <a:r>
                        <a:rPr lang="pt-BR" sz="2400">
                          <a:effectLst/>
                          <a:latin typeface="Times New Roman" panose="02020603050405020304" pitchFamily="18" charset="0"/>
                          <a:ea typeface="Calibri" panose="020F0502020204030204" pitchFamily="34" charset="0"/>
                          <a:cs typeface="Times New Roman" panose="02020603050405020304" pitchFamily="18" charset="0"/>
                        </a:rPr>
                        <a:t>Algodão (irrigado)</a:t>
                      </a:r>
                      <a:endParaRPr lang="pt-B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indent="449580" algn="ctr">
                        <a:lnSpc>
                          <a:spcPct val="150000"/>
                        </a:lnSpc>
                        <a:spcAft>
                          <a:spcPts val="0"/>
                        </a:spcAft>
                      </a:pPr>
                      <a:r>
                        <a:rPr lang="pt-BR" sz="2400">
                          <a:effectLst/>
                          <a:latin typeface="Times New Roman" panose="02020603050405020304" pitchFamily="18" charset="0"/>
                          <a:ea typeface="Calibri" panose="020F0502020204030204" pitchFamily="34" charset="0"/>
                          <a:cs typeface="Times New Roman" panose="02020603050405020304" pitchFamily="18" charset="0"/>
                        </a:rPr>
                        <a:t>887-910</a:t>
                      </a:r>
                      <a:endParaRPr lang="pt-B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indent="449580" algn="ctr">
                        <a:lnSpc>
                          <a:spcPct val="150000"/>
                        </a:lnSpc>
                        <a:spcAft>
                          <a:spcPts val="0"/>
                        </a:spcAft>
                      </a:pPr>
                      <a:r>
                        <a:rPr lang="pt-BR" sz="2400" dirty="0">
                          <a:effectLst/>
                          <a:latin typeface="Times New Roman" panose="02020603050405020304" pitchFamily="18" charset="0"/>
                          <a:ea typeface="Calibri" panose="020F0502020204030204" pitchFamily="34" charset="0"/>
                          <a:cs typeface="Times New Roman" panose="02020603050405020304" pitchFamily="18" charset="0"/>
                        </a:rPr>
                        <a:t>150-370</a:t>
                      </a:r>
                      <a:endParaRPr lang="pt-B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276576000"/>
                  </a:ext>
                </a:extLst>
              </a:tr>
              <a:tr h="484658">
                <a:tc>
                  <a:txBody>
                    <a:bodyPr/>
                    <a:lstStyle/>
                    <a:p>
                      <a:pPr indent="449580" algn="ctr">
                        <a:lnSpc>
                          <a:spcPct val="150000"/>
                        </a:lnSpc>
                        <a:spcAft>
                          <a:spcPts val="0"/>
                        </a:spcAft>
                      </a:pPr>
                      <a:r>
                        <a:rPr lang="pt-BR" sz="2400">
                          <a:effectLst/>
                          <a:latin typeface="Times New Roman" panose="02020603050405020304" pitchFamily="18" charset="0"/>
                          <a:ea typeface="Calibri" panose="020F0502020204030204" pitchFamily="34" charset="0"/>
                          <a:cs typeface="Times New Roman" panose="02020603050405020304" pitchFamily="18" charset="0"/>
                        </a:rPr>
                        <a:t>Amendoim (irrigado)</a:t>
                      </a:r>
                      <a:endParaRPr lang="pt-B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indent="449580" algn="ctr">
                        <a:lnSpc>
                          <a:spcPct val="150000"/>
                        </a:lnSpc>
                        <a:spcAft>
                          <a:spcPts val="0"/>
                        </a:spcAft>
                      </a:pPr>
                      <a:r>
                        <a:rPr lang="pt-BR" sz="2400">
                          <a:effectLst/>
                          <a:latin typeface="Times New Roman" panose="02020603050405020304" pitchFamily="18" charset="0"/>
                          <a:ea typeface="Calibri" panose="020F0502020204030204" pitchFamily="34" charset="0"/>
                          <a:cs typeface="Times New Roman" panose="02020603050405020304" pitchFamily="18" charset="0"/>
                        </a:rPr>
                        <a:t>237 – 5160</a:t>
                      </a:r>
                      <a:endParaRPr lang="pt-B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indent="449580" algn="ctr">
                        <a:lnSpc>
                          <a:spcPct val="150000"/>
                        </a:lnSpc>
                        <a:spcAft>
                          <a:spcPts val="0"/>
                        </a:spcAft>
                      </a:pPr>
                      <a:r>
                        <a:rPr lang="pt-BR" sz="2400">
                          <a:effectLst/>
                          <a:latin typeface="Times New Roman" panose="02020603050405020304" pitchFamily="18" charset="0"/>
                          <a:ea typeface="Calibri" panose="020F0502020204030204" pitchFamily="34" charset="0"/>
                          <a:cs typeface="Times New Roman" panose="02020603050405020304" pitchFamily="18" charset="0"/>
                        </a:rPr>
                        <a:t>814-1780</a:t>
                      </a:r>
                      <a:endParaRPr lang="pt-B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4110100901"/>
                  </a:ext>
                </a:extLst>
              </a:tr>
              <a:tr h="484658">
                <a:tc>
                  <a:txBody>
                    <a:bodyPr/>
                    <a:lstStyle/>
                    <a:p>
                      <a:pPr indent="449580" algn="ctr">
                        <a:lnSpc>
                          <a:spcPct val="150000"/>
                        </a:lnSpc>
                        <a:spcAft>
                          <a:spcPts val="0"/>
                        </a:spcAft>
                      </a:pPr>
                      <a:r>
                        <a:rPr lang="pt-BR" sz="2400">
                          <a:effectLst/>
                          <a:latin typeface="Times New Roman" panose="02020603050405020304" pitchFamily="18" charset="0"/>
                          <a:ea typeface="Calibri" panose="020F0502020204030204" pitchFamily="34" charset="0"/>
                          <a:cs typeface="Times New Roman" panose="02020603050405020304" pitchFamily="18" charset="0"/>
                        </a:rPr>
                        <a:t>Soja (irrigado)</a:t>
                      </a:r>
                      <a:endParaRPr lang="pt-B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indent="449580" algn="ctr">
                        <a:lnSpc>
                          <a:spcPct val="150000"/>
                        </a:lnSpc>
                        <a:spcAft>
                          <a:spcPts val="0"/>
                        </a:spcAft>
                      </a:pPr>
                      <a:r>
                        <a:rPr lang="pt-BR" sz="2400">
                          <a:effectLst/>
                          <a:latin typeface="Times New Roman" panose="02020603050405020304" pitchFamily="18" charset="0"/>
                          <a:ea typeface="Calibri" panose="020F0502020204030204" pitchFamily="34" charset="0"/>
                          <a:cs typeface="Times New Roman" panose="02020603050405020304" pitchFamily="18" charset="0"/>
                        </a:rPr>
                        <a:t>1980-3660</a:t>
                      </a:r>
                      <a:endParaRPr lang="pt-B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indent="449580" algn="ctr">
                        <a:lnSpc>
                          <a:spcPct val="150000"/>
                        </a:lnSpc>
                        <a:spcAft>
                          <a:spcPts val="0"/>
                        </a:spcAft>
                      </a:pPr>
                      <a:r>
                        <a:rPr lang="pt-BR" sz="2400">
                          <a:effectLst/>
                          <a:latin typeface="Times New Roman" panose="02020603050405020304" pitchFamily="18" charset="0"/>
                          <a:ea typeface="Calibri" panose="020F0502020204030204" pitchFamily="34" charset="0"/>
                          <a:cs typeface="Times New Roman" panose="02020603050405020304" pitchFamily="18" charset="0"/>
                        </a:rPr>
                        <a:t>383-650</a:t>
                      </a:r>
                      <a:endParaRPr lang="pt-B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586125527"/>
                  </a:ext>
                </a:extLst>
              </a:tr>
              <a:tr h="386689">
                <a:tc>
                  <a:txBody>
                    <a:bodyPr/>
                    <a:lstStyle/>
                    <a:p>
                      <a:pPr indent="449580" algn="ctr">
                        <a:lnSpc>
                          <a:spcPct val="150000"/>
                        </a:lnSpc>
                        <a:spcAft>
                          <a:spcPts val="0"/>
                        </a:spcAft>
                      </a:pPr>
                      <a:r>
                        <a:rPr lang="pt-BR" sz="2400" dirty="0">
                          <a:effectLst/>
                          <a:latin typeface="Times New Roman" panose="02020603050405020304" pitchFamily="18" charset="0"/>
                          <a:ea typeface="Calibri" panose="020F0502020204030204" pitchFamily="34" charset="0"/>
                          <a:cs typeface="Times New Roman" panose="02020603050405020304" pitchFamily="18" charset="0"/>
                        </a:rPr>
                        <a:t>Girassol (irrigado)</a:t>
                      </a:r>
                      <a:endParaRPr lang="pt-B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indent="449580" algn="ctr">
                        <a:lnSpc>
                          <a:spcPct val="150000"/>
                        </a:lnSpc>
                        <a:spcAft>
                          <a:spcPts val="0"/>
                        </a:spcAft>
                      </a:pPr>
                      <a:r>
                        <a:rPr lang="pt-BR" sz="2400" dirty="0">
                          <a:effectLst/>
                          <a:latin typeface="Times New Roman" panose="02020603050405020304" pitchFamily="18" charset="0"/>
                          <a:ea typeface="Calibri" panose="020F0502020204030204" pitchFamily="34" charset="0"/>
                          <a:cs typeface="Times New Roman" panose="02020603050405020304" pitchFamily="18" charset="0"/>
                        </a:rPr>
                        <a:t>1325-2470</a:t>
                      </a:r>
                      <a:endParaRPr lang="pt-B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indent="449580" algn="ctr">
                        <a:lnSpc>
                          <a:spcPct val="150000"/>
                        </a:lnSpc>
                        <a:spcAft>
                          <a:spcPts val="0"/>
                        </a:spcAft>
                      </a:pPr>
                      <a:r>
                        <a:rPr lang="pt-BR" sz="2400" dirty="0">
                          <a:effectLst/>
                          <a:latin typeface="Times New Roman" panose="02020603050405020304" pitchFamily="18" charset="0"/>
                          <a:ea typeface="Calibri" panose="020F0502020204030204" pitchFamily="34" charset="0"/>
                          <a:cs typeface="Times New Roman" panose="02020603050405020304" pitchFamily="18" charset="0"/>
                        </a:rPr>
                        <a:t>571-1030</a:t>
                      </a:r>
                      <a:endParaRPr lang="pt-B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5903656"/>
                  </a:ext>
                </a:extLst>
              </a:tr>
            </a:tbl>
          </a:graphicData>
        </a:graphic>
      </p:graphicFrame>
      <p:sp>
        <p:nvSpPr>
          <p:cNvPr id="38" name="Retângulo 37">
            <a:extLst>
              <a:ext uri="{FF2B5EF4-FFF2-40B4-BE49-F238E27FC236}">
                <a16:creationId xmlns:a16="http://schemas.microsoft.com/office/drawing/2014/main" id="{B27F1DC0-FB4F-4857-A3C7-B586F6DEBB27}"/>
              </a:ext>
            </a:extLst>
          </p:cNvPr>
          <p:cNvSpPr/>
          <p:nvPr/>
        </p:nvSpPr>
        <p:spPr>
          <a:xfrm>
            <a:off x="2859579" y="19589816"/>
            <a:ext cx="10675483" cy="515590"/>
          </a:xfrm>
          <a:prstGeom prst="rect">
            <a:avLst/>
          </a:prstGeom>
        </p:spPr>
        <p:txBody>
          <a:bodyPr wrap="square">
            <a:spAutoFit/>
          </a:bodyPr>
          <a:lstStyle/>
          <a:p>
            <a:pPr>
              <a:lnSpc>
                <a:spcPct val="115000"/>
              </a:lnSpc>
              <a:spcAft>
                <a:spcPts val="0"/>
              </a:spcAft>
            </a:pPr>
            <a:r>
              <a:rPr lang="pt-BR" sz="2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Figura 1 - Cadeia Produtiva do Biodiesel no Brasil</a:t>
            </a:r>
            <a:endParaRPr lang="pt-BR" sz="2600" dirty="0">
              <a:latin typeface="Times New Roman" panose="02020603050405020304" pitchFamily="18" charset="0"/>
              <a:cs typeface="Times New Roman" panose="02020603050405020304" pitchFamily="18" charset="0"/>
            </a:endParaRPr>
          </a:p>
        </p:txBody>
      </p:sp>
      <p:sp>
        <p:nvSpPr>
          <p:cNvPr id="39" name="Retângulo 38">
            <a:extLst>
              <a:ext uri="{FF2B5EF4-FFF2-40B4-BE49-F238E27FC236}">
                <a16:creationId xmlns:a16="http://schemas.microsoft.com/office/drawing/2014/main" id="{1ECAA5CA-7854-4B68-B1A5-0A9E2AECE5F7}"/>
              </a:ext>
            </a:extLst>
          </p:cNvPr>
          <p:cNvSpPr/>
          <p:nvPr/>
        </p:nvSpPr>
        <p:spPr>
          <a:xfrm>
            <a:off x="2859579" y="26596996"/>
            <a:ext cx="4080443" cy="523285"/>
          </a:xfrm>
          <a:prstGeom prst="rect">
            <a:avLst/>
          </a:prstGeom>
        </p:spPr>
        <p:txBody>
          <a:bodyPr wrap="square">
            <a:spAutoFit/>
          </a:bodyPr>
          <a:lstStyle/>
          <a:p>
            <a:pPr>
              <a:lnSpc>
                <a:spcPct val="115000"/>
              </a:lnSpc>
              <a:spcAft>
                <a:spcPts val="0"/>
              </a:spcAft>
            </a:pPr>
            <a:r>
              <a:rPr lang="pt-BR" sz="2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Fonte: Varela (2012, p. 155)</a:t>
            </a:r>
            <a:endParaRPr lang="pt-BR" sz="2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m 4" descr="Logotipo&#10;&#10;Descrição gerada automaticamente">
            <a:extLst>
              <a:ext uri="{FF2B5EF4-FFF2-40B4-BE49-F238E27FC236}">
                <a16:creationId xmlns:a16="http://schemas.microsoft.com/office/drawing/2014/main" id="{554F052E-8C1E-F4A4-B638-2EC5A7B6CB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57" y="-34492"/>
            <a:ext cx="32366631" cy="3863911"/>
          </a:xfrm>
          <a:prstGeom prst="rect">
            <a:avLst/>
          </a:prstGeom>
          <a:ln>
            <a:noFill/>
          </a:ln>
          <a:effectLst>
            <a:outerShdw blurRad="190500" algn="tl" rotWithShape="0">
              <a:srgbClr val="000000">
                <a:alpha val="70000"/>
              </a:srgbClr>
            </a:outerShdw>
          </a:effectLst>
        </p:spPr>
      </p:pic>
      <p:pic>
        <p:nvPicPr>
          <p:cNvPr id="40" name="Imagem 39">
            <a:extLst>
              <a:ext uri="{FF2B5EF4-FFF2-40B4-BE49-F238E27FC236}">
                <a16:creationId xmlns:a16="http://schemas.microsoft.com/office/drawing/2014/main" id="{9FC2A1DB-38C0-B5FA-5548-D4FCC9AC6FBA}"/>
              </a:ext>
            </a:extLst>
          </p:cNvPr>
          <p:cNvPicPr>
            <a:picLocks noChangeAspect="1"/>
          </p:cNvPicPr>
          <p:nvPr/>
        </p:nvPicPr>
        <p:blipFill>
          <a:blip r:embed="rId4"/>
          <a:stretch>
            <a:fillRect/>
          </a:stretch>
        </p:blipFill>
        <p:spPr>
          <a:xfrm>
            <a:off x="27797" y="40616801"/>
            <a:ext cx="32399288" cy="258383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906141540"/>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690</TotalTime>
  <Words>1259</Words>
  <Application>Microsoft Office PowerPoint</Application>
  <PresentationFormat>Personalizar</PresentationFormat>
  <Paragraphs>112</Paragraphs>
  <Slides>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Calibri</vt:lpstr>
      <vt:lpstr>Calibri Light</vt:lpstr>
      <vt:lpstr>Times New Roman</vt:lpstr>
      <vt:lpstr>Tema do Office</vt:lpstr>
      <vt:lpstr>   EDIÇÃO 2024 – RESUMO SIMPLES TÍTULO: subtítulo se houver (LETRA 68, TIMES NEW ROMAN, MAIÚSCULAS, NEGRITO, CENTRALIZADO)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ANÁLISE DE REQUISITOS NA IMPLANTAÇÃO DE UM SISTEMA DE GESTÃO ACADÊMICA EM UMA INSTITUIÇÃO DE ENSINO SUPERIOR</dc:title>
  <dc:creator>maria_boverio</dc:creator>
  <cp:keywords>boverio_fatec_sertaozinho</cp:keywords>
  <cp:lastModifiedBy>Maria Aparecida Bovério</cp:lastModifiedBy>
  <cp:revision>73</cp:revision>
  <dcterms:created xsi:type="dcterms:W3CDTF">2016-05-02T17:43:24Z</dcterms:created>
  <dcterms:modified xsi:type="dcterms:W3CDTF">2024-09-02T18:00:23Z</dcterms:modified>
</cp:coreProperties>
</file>