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p15:clr>
            <a:srgbClr val="A4A3A4"/>
          </p15:clr>
        </p15:guide>
        <p15:guide id="2" pos="102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derlei Fontanelli" initials="VF" lastIdx="0" clrIdx="0">
    <p:extLst>
      <p:ext uri="{19B8F6BF-5375-455C-9EA6-DF929625EA0E}">
        <p15:presenceInfo xmlns:p15="http://schemas.microsoft.com/office/powerpoint/2012/main" userId="4c16a15a54a20ee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3385"/>
    <a:srgbClr val="082A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598" autoAdjust="0"/>
  </p:normalViewPr>
  <p:slideViewPr>
    <p:cSldViewPr snapToGrid="0">
      <p:cViewPr>
        <p:scale>
          <a:sx n="40" d="100"/>
          <a:sy n="40" d="100"/>
        </p:scale>
        <p:origin x="264" y="-7733"/>
      </p:cViewPr>
      <p:guideLst>
        <p:guide orient="horz" pos="13606"/>
        <p:guide pos="1020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184600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2124373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098664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63273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00545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78851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675" y="15780233"/>
            <a:ext cx="13706415"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142" y="15780233"/>
            <a:ext cx="1377391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2942837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60007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62763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119596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B3F8C8A-8099-4C5C-9BCB-802BED2DF8F8}" type="datetimeFigureOut">
              <a:rPr lang="pt-BR" smtClean="0"/>
              <a:pPr/>
              <a:t>03/06/2025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377858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5B3F8C8A-8099-4C5C-9BCB-802BED2DF8F8}" type="datetimeFigureOut">
              <a:rPr lang="pt-BR" smtClean="0"/>
              <a:pPr/>
              <a:t>03/06/2025</a:t>
            </a:fld>
            <a:endParaRPr lang="pt-BR" dirty="0"/>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209193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1" y="3766855"/>
            <a:ext cx="32397047" cy="1720328"/>
          </a:xfrm>
        </p:spPr>
        <p:txBody>
          <a:bodyPr>
            <a:normAutofit fontScale="90000"/>
          </a:bodyPr>
          <a:lstStyle/>
          <a:p>
            <a:pPr algn="ctr">
              <a:lnSpc>
                <a:spcPct val="100000"/>
              </a:lnSpc>
            </a:pP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r>
              <a:rPr lang="pt-BR" sz="7600" b="1" dirty="0">
                <a:solidFill>
                  <a:srgbClr val="C00000"/>
                </a:solidFill>
                <a:latin typeface="Times New Roman" panose="02020603050405020304" pitchFamily="18" charset="0"/>
                <a:ea typeface="Tahoma" panose="020B0604030504040204" pitchFamily="34" charset="0"/>
                <a:cs typeface="Times New Roman" panose="02020603050405020304" pitchFamily="18" charset="0"/>
              </a:rPr>
              <a:t>EDIÇÃO 2025 – RESUMO SIMPLES</a:t>
            </a: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r>
              <a:rPr lang="pt-BR" sz="7600" b="1" dirty="0">
                <a:latin typeface="Times New Roman" panose="02020603050405020304" pitchFamily="18" charset="0"/>
                <a:cs typeface="Times New Roman" panose="02020603050405020304" pitchFamily="18" charset="0"/>
              </a:rPr>
              <a:t>TÍTULO: subtítulo se houver </a:t>
            </a:r>
            <a:r>
              <a:rPr lang="pt-BR" sz="4400" b="1" dirty="0">
                <a:latin typeface="Times New Roman" panose="02020603050405020304" pitchFamily="18" charset="0"/>
                <a:cs typeface="Times New Roman" panose="02020603050405020304" pitchFamily="18" charset="0"/>
              </a:rPr>
              <a:t>(LETRA 68, TIMES NEW ROMAN, MAIÚSCULAS, NEGRITO, CENTRALIZADO)</a:t>
            </a:r>
            <a:br>
              <a:rPr lang="pt-BR" sz="4400" b="1" dirty="0">
                <a:solidFill>
                  <a:schemeClr val="accent6">
                    <a:lumMod val="75000"/>
                  </a:schemeClr>
                </a:solidFill>
                <a:latin typeface="Times New Roman" panose="02020603050405020304" pitchFamily="18" charset="0"/>
                <a:ea typeface="Tahoma" panose="020B0604030504040204" pitchFamily="34" charset="0"/>
                <a:cs typeface="Times New Roman" panose="02020603050405020304" pitchFamily="18" charset="0"/>
              </a:rPr>
            </a:br>
            <a:br>
              <a:rPr lang="pt-BR" sz="4200" b="1" dirty="0">
                <a:latin typeface="Times New Roman" panose="02020603050405020304" pitchFamily="18" charset="0"/>
                <a:cs typeface="Times New Roman" panose="02020603050405020304" pitchFamily="18" charset="0"/>
              </a:rPr>
            </a:br>
            <a:br>
              <a:rPr lang="pt-BR" sz="4400" dirty="0">
                <a:latin typeface="Arial" panose="020B0604020202020204" pitchFamily="34" charset="0"/>
                <a:cs typeface="Arial" panose="020B0604020202020204" pitchFamily="34" charset="0"/>
              </a:rPr>
            </a:br>
            <a:endParaRPr lang="pt-BR" sz="44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610518" y="10254366"/>
            <a:ext cx="14673842" cy="30362435"/>
          </a:xfrm>
        </p:spPr>
        <p:txBody>
          <a:bodyPr>
            <a:noAutofit/>
          </a:bodyPr>
          <a:lstStyle/>
          <a:p>
            <a:pPr marL="0" indent="0" algn="ctr">
              <a:lnSpc>
                <a:spcPct val="100000"/>
              </a:lnSpc>
              <a:spcBef>
                <a:spcPts val="0"/>
              </a:spcBef>
              <a:buNone/>
            </a:pPr>
            <a:r>
              <a:rPr lang="pt-BR" sz="3200" b="1" dirty="0">
                <a:latin typeface="Times New Roman" panose="02020603050405020304" pitchFamily="18" charset="0"/>
                <a:cs typeface="Times New Roman" panose="02020603050405020304" pitchFamily="18" charset="0"/>
              </a:rPr>
              <a:t>RESUMO</a:t>
            </a:r>
          </a:p>
          <a:p>
            <a:pPr marL="0" indent="0" algn="ctr">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Esse pôster foi elaborado em consonância com a ABNT NBR 15437:2023, que faz menção às seguintes normas: ABNT NBR 6023 - Referências; ABNT NBR 6028 - Resumo; ABNT NBR 10520 - Citações; IBGE - Normas de apresentação tabular. Nessa perspectiva, o resumo deve ser elaborado conforme a ABNT NBR 6028, possuir até 100 palavras, seguido das palavras-chave. </a:t>
            </a:r>
            <a:r>
              <a:rPr lang="pt-BR" sz="3200" b="1" dirty="0">
                <a:latin typeface="Times New Roman" panose="02020603050405020304" pitchFamily="18" charset="0"/>
                <a:cs typeface="Times New Roman" panose="02020603050405020304" pitchFamily="18" charset="0"/>
              </a:rPr>
              <a:t>Considerando-se que cada área de pesquisa possui suas particularidades, esse modelo/</a:t>
            </a:r>
            <a:r>
              <a:rPr lang="pt-BR" sz="3200" b="1" i="1" dirty="0">
                <a:latin typeface="Times New Roman" panose="02020603050405020304" pitchFamily="18" charset="0"/>
                <a:cs typeface="Times New Roman" panose="02020603050405020304" pitchFamily="18" charset="0"/>
              </a:rPr>
              <a:t>template </a:t>
            </a:r>
            <a:r>
              <a:rPr lang="pt-BR" sz="3200" b="1" dirty="0">
                <a:latin typeface="Times New Roman" panose="02020603050405020304" pitchFamily="18" charset="0"/>
                <a:cs typeface="Times New Roman" panose="02020603050405020304" pitchFamily="18" charset="0"/>
              </a:rPr>
              <a:t>de pôster pode ser adaptado, de acordo com as especificidades de cada área, desde que atenda às normas da ABNT mencionadas anteriormente.</a:t>
            </a:r>
          </a:p>
          <a:p>
            <a:pPr marL="0" indent="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Palavras-chave: </a:t>
            </a:r>
            <a:r>
              <a:rPr lang="pt-BR" sz="3200" dirty="0">
                <a:latin typeface="Times New Roman" panose="02020603050405020304" pitchFamily="18" charset="0"/>
                <a:cs typeface="Times New Roman" panose="02020603050405020304" pitchFamily="18" charset="0"/>
              </a:rPr>
              <a:t>palavra; palavra; palavra; palavra; palavra. [iniciais em letra minúscula; separadas por ponto e vírgula, finalizadas com ponto final e em sequência de importância em relação ao tema]</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b="1" dirty="0">
                <a:latin typeface="Times New Roman" panose="02020603050405020304" pitchFamily="18" charset="0"/>
                <a:cs typeface="Times New Roman" panose="02020603050405020304" pitchFamily="18" charset="0"/>
              </a:rPr>
              <a:t>1 INTRODUÇÃO</a:t>
            </a: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defTabSz="708025">
              <a:lnSpc>
                <a:spcPct val="100000"/>
              </a:lnSpc>
              <a:spcBef>
                <a:spcPts val="0"/>
              </a:spcBef>
              <a:buNone/>
            </a:pPr>
            <a:r>
              <a:rPr lang="pt-BR" sz="3200" dirty="0">
                <a:latin typeface="Times New Roman" panose="02020603050405020304" pitchFamily="18" charset="0"/>
                <a:cs typeface="Times New Roman" panose="02020603050405020304" pitchFamily="18" charset="0"/>
              </a:rPr>
              <a:t>	Na introdução deve-se constar a delimitação do assunto, o problema de pesquisa, os objetivos, a justificativa (relevância do estudo), e as hipóteses (se houver). </a:t>
            </a:r>
            <a:r>
              <a:rPr lang="pt-BR" altLang="pt-BR" sz="3200" dirty="0">
                <a:latin typeface="Times New Roman" panose="02020603050405020304" pitchFamily="18" charset="0"/>
                <a:cs typeface="Times New Roman" panose="02020603050405020304" pitchFamily="18" charset="0"/>
              </a:rPr>
              <a:t>O tamanho do pôster deve ser: 0,90 cm de largura x 1,20 m de altura  (já está formatado). O texto deve ser escrito na fonte Times New Roman, tamanho 32, espaço simples entre linhas, com recuo de 1,25 cm no início de cada parágrafo (exceto no resumo).</a:t>
            </a:r>
          </a:p>
          <a:p>
            <a:pPr marL="0" indent="450000" algn="just" defTabSz="708025">
              <a:lnSpc>
                <a:spcPct val="100000"/>
              </a:lnSpc>
              <a:spcBef>
                <a:spcPts val="0"/>
              </a:spcBef>
              <a:buNone/>
            </a:pPr>
            <a:endParaRPr lang="pt-BR" altLang="pt-BR" sz="3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2 REVISÃO BIBLIOGRÁFICA</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Apresentação da pesquisa bibliográfica e/ou teórica recorrendo a trabalhos que abordam assuntos similares ao pesquisado. Utilizar o mínimo de texto e o máximo de ilustrações (figuras, fotografias, gráficos entre outros) e/ou tabelas. O tamanho do texto da identificação e fonte das ilustrações e tabelas é 26, alinhadas às margens da ilustração ou tabela. As ilustrações ficam centralizadas; os quadros e as tabelas ajustados ao tamanho da janela. Exemplos:</a:t>
            </a:r>
          </a:p>
          <a:p>
            <a:pPr marL="0" indent="450000" algn="ctr">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ctr">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nSpc>
                <a:spcPct val="100000"/>
              </a:lnSpc>
              <a:spcBef>
                <a:spcPts val="0"/>
              </a:spcBef>
              <a:buNone/>
            </a:pPr>
            <a:r>
              <a:rPr lang="pt-BR" sz="2600" b="1" dirty="0">
                <a:latin typeface="Times New Roman" panose="02020603050405020304" pitchFamily="18" charset="0"/>
                <a:cs typeface="Times New Roman" panose="02020603050405020304" pitchFamily="18" charset="0"/>
              </a:rPr>
              <a:t>                   </a:t>
            </a: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2600" b="1" dirty="0">
                <a:latin typeface="Times New Roman" panose="02020603050405020304" pitchFamily="18" charset="0"/>
                <a:cs typeface="Times New Roman" panose="02020603050405020304" pitchFamily="18" charset="0"/>
              </a:rPr>
              <a:t>  Quadro 1 – Referências normativas que regulamentam a escrita de artigo   </a:t>
            </a: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2600" b="1"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2600" b="1" dirty="0">
                <a:latin typeface="Times New Roman" panose="02020603050405020304" pitchFamily="18" charset="0"/>
                <a:cs typeface="Times New Roman" panose="02020603050405020304" pitchFamily="18" charset="0"/>
              </a:rPr>
              <a:t> Fonte: elaborado pela profa. Maria Aparecida Bovério, autora desse modelo/</a:t>
            </a:r>
            <a:r>
              <a:rPr lang="pt-BR" sz="2600" b="1" i="1" dirty="0">
                <a:latin typeface="Times New Roman" panose="02020603050405020304" pitchFamily="18" charset="0"/>
                <a:cs typeface="Times New Roman" panose="02020603050405020304" pitchFamily="18" charset="0"/>
              </a:rPr>
              <a:t>template </a:t>
            </a:r>
            <a:r>
              <a:rPr lang="pt-BR" sz="2600" b="1" dirty="0">
                <a:latin typeface="Times New Roman" panose="02020603050405020304" pitchFamily="18" charset="0"/>
                <a:cs typeface="Times New Roman" panose="02020603050405020304" pitchFamily="18" charset="0"/>
              </a:rPr>
              <a:t>(2025)                 </a:t>
            </a:r>
          </a:p>
          <a:p>
            <a:pPr marL="0" indent="0" algn="just" defTabSz="708025">
              <a:lnSpc>
                <a:spcPct val="100000"/>
              </a:lnSpc>
              <a:spcBef>
                <a:spcPts val="0"/>
              </a:spcBef>
              <a:buNone/>
            </a:pPr>
            <a:endParaRPr lang="pt-BR" sz="28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p:txBody>
      </p:sp>
      <p:sp>
        <p:nvSpPr>
          <p:cNvPr id="7" name="Espaço Reservado para Conteúdo 2"/>
          <p:cNvSpPr txBox="1">
            <a:spLocks/>
          </p:cNvSpPr>
          <p:nvPr/>
        </p:nvSpPr>
        <p:spPr>
          <a:xfrm>
            <a:off x="16197403" y="10329021"/>
            <a:ext cx="15281842" cy="30172590"/>
          </a:xfrm>
          <a:prstGeom prst="rect">
            <a:avLst/>
          </a:prstGeom>
        </p:spPr>
        <p:txBody>
          <a:bodyPr vert="horz" lIns="91440" tIns="45720" rIns="91440" bIns="45720" rtlCol="0">
            <a:noAutofit/>
          </a:bodyPr>
          <a:lst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a:lstStyle>
          <a:p>
            <a:pPr marL="0" indent="0" algn="just" defTabSz="708025">
              <a:lnSpc>
                <a:spcPct val="100000"/>
              </a:lnSpc>
              <a:spcBef>
                <a:spcPts val="0"/>
              </a:spcBef>
              <a:buNone/>
            </a:pPr>
            <a:r>
              <a:rPr lang="pt-BR" sz="3200" b="1" dirty="0">
                <a:latin typeface="Times New Roman" panose="02020603050405020304" pitchFamily="18" charset="0"/>
                <a:cs typeface="Times New Roman" panose="02020603050405020304" pitchFamily="18" charset="0"/>
              </a:rPr>
              <a:t>3 METODOLOGIA DA PESQUISA</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São os procedimentos metodológicos, as técnicas de pesquisa, bem como os materiais e métodos utilizados para colocar em prática os objetivos propostos. Descrição de um estudo de caso, de um procedimento experimental são exemplos que contemplam a metodologia de um trabalho científico.</a:t>
            </a: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4 RESULTADOS E DISCUSSÃO</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Apresentar de forma textual e/ou visual (ilustrações e/ou tabelas) os resultados da pesquisa. Fazer uma análise crítica dos resultados da pesquisa com base nos estudos discutidos na revisão bibliográfica e/ou fundamentação teórica, são exemplos que contemplam essa seção. Ou seja, os resultados da pesquisa confirmam a teoria, complementam a teoria, refutam a teoria, apresentam condições de contorno para entender a teoria e assim por diante.</a:t>
            </a:r>
          </a:p>
          <a:p>
            <a:pPr marL="0" indent="0" algn="just" defTabSz="708025">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defTabSz="708025">
              <a:lnSpc>
                <a:spcPct val="100000"/>
              </a:lnSpc>
              <a:spcBef>
                <a:spcPts val="0"/>
              </a:spcBef>
              <a:buNone/>
            </a:pPr>
            <a:r>
              <a:rPr lang="pt-BR" sz="3200" b="1" dirty="0">
                <a:latin typeface="Times New Roman" panose="02020603050405020304" pitchFamily="18" charset="0"/>
                <a:cs typeface="Times New Roman" panose="02020603050405020304" pitchFamily="18" charset="0"/>
              </a:rPr>
              <a:t>5 CONSIDERAÇÕES FINAIS</a:t>
            </a:r>
          </a:p>
          <a:p>
            <a:pPr marL="0" indent="0" algn="just" defTabSz="708025">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defTabSz="722313">
              <a:lnSpc>
                <a:spcPct val="100000"/>
              </a:lnSpc>
              <a:spcBef>
                <a:spcPts val="0"/>
              </a:spcBef>
              <a:buNone/>
            </a:pPr>
            <a:r>
              <a:rPr lang="pt-BR" sz="3200" dirty="0">
                <a:latin typeface="Times New Roman" panose="02020603050405020304" pitchFamily="18" charset="0"/>
                <a:cs typeface="Times New Roman" panose="02020603050405020304" pitchFamily="18" charset="0"/>
              </a:rPr>
              <a:t>	Apresentar uma breve síntese da temática abordada, do objetivo do artigo e como ele foi alcançado, destacar os principais resultados obtidos, bem como sugerir pesquisas futuras e comentar as limitações do estudo, são exemplos possíveis para construir essa seção. Ou seja, é a parte final do texto, por meio do qual são apresentadas as conclusões ou as considerações finais correspondentes aos objetivos e/ou hipóteses propostas. É um processo de síntese dos principais resultados, com as críticas do autor e as contribuições do trabalho realizado. Portanto, na conclusão, torna-se necessário responder aos objetivos e/ou às hipóteses do trabalho. </a:t>
            </a:r>
          </a:p>
          <a:p>
            <a:pPr marL="0" indent="450000" algn="just" defTabSz="722313">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ctr" defTabSz="722313">
              <a:lnSpc>
                <a:spcPct val="100000"/>
              </a:lnSpc>
              <a:spcBef>
                <a:spcPts val="0"/>
              </a:spcBef>
              <a:buNone/>
            </a:pPr>
            <a:r>
              <a:rPr lang="pt-BR" sz="3200" b="1" dirty="0">
                <a:latin typeface="Times New Roman" panose="02020603050405020304" pitchFamily="18" charset="0"/>
                <a:cs typeface="Times New Roman" panose="02020603050405020304" pitchFamily="18" charset="0"/>
              </a:rPr>
              <a:t>REFERÊNCIAS</a:t>
            </a:r>
          </a:p>
          <a:p>
            <a:pPr marL="0" indent="0" defTabSz="722313">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As referências consistem em uma relação das fontes bibliográficas lidas e citadas no pôster, elaboradas conforme a norma da ABNT NBR 6023:2018, espaço simples no corpo da referência, alinhadas à margem esquerda e com espaço simples entre elas.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 lista de referências deve ser organizada em ordem alfabética; para referências de obras de mesmo autor deve-se ordenar, também, em ordem cronológica decrescente.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As referências de obras de acesso exclusivo em meio eletrônico devem seguir as mesmas características da referência definida para aquele determinado tipo de documento acrescido das informações de endereço eletrônico (Disponível em: endereço eletrônico) e data do acesso (Acesso em: dia mês abreviado ano).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pt-BR" altLang="pt-BR" sz="3200" b="1" dirty="0">
                <a:solidFill>
                  <a:srgbClr val="000000"/>
                </a:solidFill>
                <a:latin typeface="Times New Roman" panose="02020603050405020304" pitchFamily="18" charset="0"/>
                <a:cs typeface="Times New Roman" panose="02020603050405020304" pitchFamily="18" charset="0"/>
              </a:rPr>
              <a:t>AGRADECIMENTOS</a:t>
            </a:r>
          </a:p>
          <a:p>
            <a:pPr marL="0" indent="0" algn="ctr">
              <a:lnSpc>
                <a:spcPct val="100000"/>
              </a:lnSpc>
              <a:spcBef>
                <a:spcPts val="0"/>
              </a:spcBef>
              <a:buNone/>
            </a:pPr>
            <a:endParaRPr lang="pt-BR" altLang="pt-BR" sz="3200" b="1" dirty="0">
              <a:solidFill>
                <a:srgbClr val="000000"/>
              </a:solidFill>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Agradecer aos órgãos e pessoas que apoiaram, de alguma maneira, o trabalho.</a:t>
            </a: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Exemplos:</a:t>
            </a:r>
          </a:p>
          <a:p>
            <a:pPr marL="0" indent="0">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Agradecemos ao apoio financeiro do (nome órgão financiador do trabalho).</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Agradecemos à Fatec Jaboticabal, pelo incentivo....</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Ao orientador.</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orientadora.</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FAPESP.</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Ao CNPQ.</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CAPES. </a:t>
            </a:r>
            <a:endParaRPr lang="pt-BR" altLang="pt-BR" sz="3200" dirty="0">
              <a:latin typeface="Times New Roman" panose="02020603050405020304" pitchFamily="18" charset="0"/>
              <a:cs typeface="Times New Roman" panose="02020603050405020304" pitchFamily="18" charset="0"/>
            </a:endParaRPr>
          </a:p>
        </p:txBody>
      </p:sp>
      <p:sp>
        <p:nvSpPr>
          <p:cNvPr id="13" name="Título 1">
            <a:extLst>
              <a:ext uri="{FF2B5EF4-FFF2-40B4-BE49-F238E27FC236}">
                <a16:creationId xmlns:a16="http://schemas.microsoft.com/office/drawing/2014/main" id="{28652BEE-1952-48E3-88B8-76558710F06A}"/>
              </a:ext>
            </a:extLst>
          </p:cNvPr>
          <p:cNvSpPr txBox="1">
            <a:spLocks/>
          </p:cNvSpPr>
          <p:nvPr/>
        </p:nvSpPr>
        <p:spPr>
          <a:xfrm>
            <a:off x="2241" y="5484313"/>
            <a:ext cx="32397047" cy="4847579"/>
          </a:xfrm>
          <a:prstGeom prst="rect">
            <a:avLst/>
          </a:prstGeom>
        </p:spPr>
        <p:txBody>
          <a:bodyPr vert="horz" lIns="91440" tIns="45720" rIns="91440" bIns="45720" rtlCol="0" anchor="ctr">
            <a:normAutofit fontScale="25000" lnSpcReduction="20000"/>
          </a:bodyPr>
          <a:lst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a:lstStyle>
          <a:p>
            <a:pPr algn="ctr"/>
            <a:endParaRPr lang="pt-BR" sz="16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1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2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3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4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5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endParaRPr lang="pt-BR" sz="16000" baseline="30000" dirty="0">
              <a:latin typeface="Times New Roman" panose="02020603050405020304" pitchFamily="18" charset="0"/>
              <a:cs typeface="Times New Roman" panose="02020603050405020304" pitchFamily="18" charset="0"/>
            </a:endParaRPr>
          </a:p>
          <a:p>
            <a:pPr algn="ctr"/>
            <a:endParaRPr lang="pt-BR" baseline="30000" dirty="0">
              <a:latin typeface="Times New Roman" panose="02020603050405020304" pitchFamily="18" charset="0"/>
              <a:cs typeface="Times New Roman" panose="02020603050405020304" pitchFamily="18" charset="0"/>
            </a:endParaRPr>
          </a:p>
          <a:p>
            <a:pPr algn="ctr"/>
            <a:r>
              <a:rPr lang="pt-BR" sz="12800" baseline="30000" dirty="0">
                <a:latin typeface="Times New Roman" panose="02020603050405020304" pitchFamily="18" charset="0"/>
                <a:cs typeface="Times New Roman" panose="02020603050405020304" pitchFamily="18" charset="0"/>
              </a:rPr>
              <a:t>1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2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3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4</a:t>
            </a:r>
            <a:r>
              <a:rPr lang="pt-BR" sz="12800" dirty="0">
                <a:latin typeface="Times New Roman" panose="02020603050405020304" pitchFamily="18" charset="0"/>
                <a:cs typeface="Times New Roman" panose="02020603050405020304" pitchFamily="18" charset="0"/>
              </a:rPr>
              <a:t> Prof. Dr.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5 </a:t>
            </a:r>
            <a:r>
              <a:rPr lang="pt-BR" sz="12800" dirty="0">
                <a:latin typeface="Times New Roman" panose="02020603050405020304" pitchFamily="18" charset="0"/>
                <a:cs typeface="Times New Roman" panose="02020603050405020304" pitchFamily="18" charset="0"/>
              </a:rPr>
              <a:t>Prof. Ms. da Fatec-Stz. E-mail: xxxx@fatec.sp.gov.br (tamanho de letra 32, centralizado)</a:t>
            </a:r>
          </a:p>
          <a:p>
            <a:br>
              <a:rPr lang="pt-BR" sz="4400" dirty="0">
                <a:latin typeface="Arial" panose="020B0604020202020204" pitchFamily="34" charset="0"/>
                <a:cs typeface="Arial" panose="020B0604020202020204" pitchFamily="34" charset="0"/>
              </a:rPr>
            </a:br>
            <a:endParaRPr lang="pt-BR" sz="4400" dirty="0">
              <a:latin typeface="Arial" panose="020B0604020202020204" pitchFamily="34" charset="0"/>
              <a:cs typeface="Arial" panose="020B0604020202020204" pitchFamily="34" charset="0"/>
            </a:endParaRPr>
          </a:p>
        </p:txBody>
      </p:sp>
      <p:pic>
        <p:nvPicPr>
          <p:cNvPr id="19" name="Imagem 18">
            <a:extLst>
              <a:ext uri="{FF2B5EF4-FFF2-40B4-BE49-F238E27FC236}">
                <a16:creationId xmlns:a16="http://schemas.microsoft.com/office/drawing/2014/main" id="{C48ED2C1-F08D-0AF5-724A-6EFCEE8D6042}"/>
              </a:ext>
            </a:extLst>
          </p:cNvPr>
          <p:cNvPicPr>
            <a:picLocks noChangeAspect="1"/>
          </p:cNvPicPr>
          <p:nvPr/>
        </p:nvPicPr>
        <p:blipFill>
          <a:blip r:embed="rId2"/>
          <a:stretch>
            <a:fillRect/>
          </a:stretch>
        </p:blipFill>
        <p:spPr>
          <a:xfrm>
            <a:off x="717561" y="34513246"/>
            <a:ext cx="14673842" cy="3564575"/>
          </a:xfrm>
          <a:prstGeom prst="rect">
            <a:avLst/>
          </a:prstGeom>
        </p:spPr>
      </p:pic>
      <p:pic>
        <p:nvPicPr>
          <p:cNvPr id="4" name="Imagem 3" descr="Logotipo&#10;&#10;Descrição gerada automaticamente">
            <a:extLst>
              <a:ext uri="{FF2B5EF4-FFF2-40B4-BE49-F238E27FC236}">
                <a16:creationId xmlns:a16="http://schemas.microsoft.com/office/drawing/2014/main" id="{6B83B6FB-E9A6-A265-42AD-ED0BBD5C1F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34491"/>
            <a:ext cx="32399288" cy="3577354"/>
          </a:xfrm>
          <a:prstGeom prst="rect">
            <a:avLst/>
          </a:prstGeom>
          <a:ln>
            <a:noFill/>
          </a:ln>
          <a:effectLst>
            <a:outerShdw blurRad="190500" algn="tl" rotWithShape="0">
              <a:srgbClr val="000000">
                <a:alpha val="70000"/>
              </a:srgbClr>
            </a:outerShdw>
          </a:effectLst>
        </p:spPr>
      </p:pic>
      <p:pic>
        <p:nvPicPr>
          <p:cNvPr id="8" name="Imagem 7">
            <a:extLst>
              <a:ext uri="{FF2B5EF4-FFF2-40B4-BE49-F238E27FC236}">
                <a16:creationId xmlns:a16="http://schemas.microsoft.com/office/drawing/2014/main" id="{2288FD5D-99C4-F3FA-4920-72070FE778B5}"/>
              </a:ext>
            </a:extLst>
          </p:cNvPr>
          <p:cNvPicPr>
            <a:picLocks noChangeAspect="1"/>
          </p:cNvPicPr>
          <p:nvPr/>
        </p:nvPicPr>
        <p:blipFill>
          <a:blip r:embed="rId4"/>
          <a:stretch>
            <a:fillRect/>
          </a:stretch>
        </p:blipFill>
        <p:spPr>
          <a:xfrm>
            <a:off x="-2241" y="40616801"/>
            <a:ext cx="32399288" cy="2583837"/>
          </a:xfrm>
          <a:prstGeom prst="rect">
            <a:avLst/>
          </a:prstGeom>
          <a:ln>
            <a:noFill/>
          </a:ln>
          <a:effectLst>
            <a:outerShdw blurRad="190500" algn="tl" rotWithShape="0">
              <a:srgbClr val="000000">
                <a:alpha val="70000"/>
              </a:srgbClr>
            </a:outerShdw>
          </a:effectLst>
        </p:spPr>
      </p:pic>
      <p:pic>
        <p:nvPicPr>
          <p:cNvPr id="10" name="Picture 2">
            <a:extLst>
              <a:ext uri="{FF2B5EF4-FFF2-40B4-BE49-F238E27FC236}">
                <a16:creationId xmlns:a16="http://schemas.microsoft.com/office/drawing/2014/main" id="{4E38B7D5-4A1F-F6E8-A439-111E5274E2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040" y="26262853"/>
            <a:ext cx="14566798" cy="6690856"/>
          </a:xfrm>
          <a:prstGeom prst="rect">
            <a:avLst/>
          </a:prstGeom>
          <a:ln w="9525">
            <a:solidFill>
              <a:srgbClr val="000000"/>
            </a:solidFill>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12" name="Retângulo 11">
            <a:extLst>
              <a:ext uri="{FF2B5EF4-FFF2-40B4-BE49-F238E27FC236}">
                <a16:creationId xmlns:a16="http://schemas.microsoft.com/office/drawing/2014/main" id="{C9AEC632-9CE2-33F4-C376-BD1D302EE858}"/>
              </a:ext>
            </a:extLst>
          </p:cNvPr>
          <p:cNvSpPr/>
          <p:nvPr/>
        </p:nvSpPr>
        <p:spPr>
          <a:xfrm>
            <a:off x="610518" y="25747263"/>
            <a:ext cx="10675483" cy="515590"/>
          </a:xfrm>
          <a:prstGeom prst="rect">
            <a:avLst/>
          </a:prstGeom>
        </p:spPr>
        <p:txBody>
          <a:bodyPr wrap="square">
            <a:spAutoFit/>
          </a:bodyPr>
          <a:lstStyle/>
          <a:p>
            <a:pPr>
              <a:lnSpc>
                <a:spcPct val="115000"/>
              </a:lnSpc>
              <a:spcAft>
                <a:spcPts val="0"/>
              </a:spcAft>
            </a:pPr>
            <a:r>
              <a:rPr lang="pt-BR" sz="2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 1 - Cadeia Produtiva do Biodiesel no Brasil</a:t>
            </a:r>
            <a:endParaRPr lang="pt-BR" sz="2600" dirty="0">
              <a:latin typeface="Times New Roman" panose="02020603050405020304" pitchFamily="18" charset="0"/>
              <a:cs typeface="Times New Roman" panose="02020603050405020304" pitchFamily="18" charset="0"/>
            </a:endParaRPr>
          </a:p>
        </p:txBody>
      </p:sp>
      <p:sp>
        <p:nvSpPr>
          <p:cNvPr id="14" name="Retângulo 13">
            <a:extLst>
              <a:ext uri="{FF2B5EF4-FFF2-40B4-BE49-F238E27FC236}">
                <a16:creationId xmlns:a16="http://schemas.microsoft.com/office/drawing/2014/main" id="{417B5FEA-ACDA-FCFB-310E-EE5540F2E411}"/>
              </a:ext>
            </a:extLst>
          </p:cNvPr>
          <p:cNvSpPr/>
          <p:nvPr/>
        </p:nvSpPr>
        <p:spPr>
          <a:xfrm>
            <a:off x="610518" y="32982114"/>
            <a:ext cx="4080443" cy="523285"/>
          </a:xfrm>
          <a:prstGeom prst="rect">
            <a:avLst/>
          </a:prstGeom>
        </p:spPr>
        <p:txBody>
          <a:bodyPr wrap="square">
            <a:spAutoFit/>
          </a:bodyPr>
          <a:lstStyle/>
          <a:p>
            <a:pPr>
              <a:lnSpc>
                <a:spcPct val="115000"/>
              </a:lnSpc>
              <a:spcAft>
                <a:spcPts val="0"/>
              </a:spcAft>
            </a:pPr>
            <a:r>
              <a:rPr lang="pt-BR" sz="2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Fonte: Varela (2012, p. 155)</a:t>
            </a:r>
            <a:endParaRPr lang="pt-BR"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6141540"/>
      </p:ext>
    </p:extLst>
  </p:cSld>
  <p:clrMapOvr>
    <a:masterClrMapping/>
  </p:clrMapOvr>
</p:sld>
</file>

<file path=ppt/theme/theme1.xml><?xml version="1.0" encoding="utf-8"?>
<a:theme xmlns:a="http://schemas.openxmlformats.org/drawingml/2006/main" name="Tema do Office 2013 - 2022">
  <a:themeElements>
    <a:clrScheme name="Tema do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864</TotalTime>
  <Words>1078</Words>
  <Application>Microsoft Office PowerPoint</Application>
  <PresentationFormat>Personalizar</PresentationFormat>
  <Paragraphs>105</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Times New Roman</vt:lpstr>
      <vt:lpstr>Tema do Office 2013 - 2022</vt:lpstr>
      <vt:lpstr>   EDIÇÃO 2025 – RESUMO SIMPLES TÍTULO: subtítulo se houver (LETRA 68, TIMES NEW ROMAN, MAIÚSCULAS, NEGRITO, CENTRALIZADO)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ANÁLISE DE REQUISITOS NA IMPLANTAÇÃO DE UM SISTEMA DE GESTÃO ACADÊMICA EM UMA INSTITUIÇÃO DE ENSINO SUPERIOR</dc:title>
  <dc:creator>maria_boverio</dc:creator>
  <cp:keywords>boverio_fatec_sertaozinho</cp:keywords>
  <cp:lastModifiedBy>Maria Aparecida Bovério</cp:lastModifiedBy>
  <cp:revision>81</cp:revision>
  <dcterms:created xsi:type="dcterms:W3CDTF">2016-05-02T17:43:24Z</dcterms:created>
  <dcterms:modified xsi:type="dcterms:W3CDTF">2025-06-03T12:22:21Z</dcterms:modified>
</cp:coreProperties>
</file>